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5143500" type="screen16x9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C026D-4139-46EF-8116-B6E1441D2670}" type="datetimeFigureOut">
              <a:rPr lang="th-TH" smtClean="0"/>
              <a:t>28/08/59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A506A-89BA-48F6-97D8-490C2A1ADF2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107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17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18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19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22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25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27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29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3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5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7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9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10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12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A506A-89BA-48F6-97D8-490C2A1ADF21}" type="slidenum">
              <a:rPr lang="th-TH">
                <a:solidFill>
                  <a:prstClr val="black"/>
                </a:solidFill>
              </a:rPr>
              <a:pPr/>
              <a:t>14</a:t>
            </a:fld>
            <a:endParaRPr lang="th-T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756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1D32F-8F00-4167-9D9D-92096EE782D6}" type="datetime1">
              <a:rPr lang="th-TH" smtClean="0"/>
              <a:t>28/08/59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Rectangle 8"/>
          <p:cNvSpPr/>
          <p:nvPr/>
        </p:nvSpPr>
        <p:spPr>
          <a:xfrm>
            <a:off x="345441" y="2206952"/>
            <a:ext cx="7147931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208476"/>
            <a:ext cx="1190348" cy="1844802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2352494"/>
            <a:ext cx="910224" cy="1556766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4" y="2291716"/>
            <a:ext cx="6947845" cy="168401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3468951"/>
            <a:ext cx="762000" cy="3429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  <p:sp>
        <p:nvSpPr>
          <p:cNvPr id="11" name="Rectangle 10"/>
          <p:cNvSpPr/>
          <p:nvPr/>
        </p:nvSpPr>
        <p:spPr>
          <a:xfrm>
            <a:off x="541822" y="3419458"/>
            <a:ext cx="6755166" cy="4982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2354580"/>
            <a:ext cx="6760868" cy="155829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3486150"/>
            <a:ext cx="6553200" cy="3429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2420275"/>
            <a:ext cx="6629400" cy="9144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C3109-008F-4BA7-8B0E-2C3B5B51634E}" type="datetime1">
              <a:rPr lang="th-TH" smtClean="0"/>
              <a:t>28/08/59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171450"/>
            <a:ext cx="1859280" cy="4591976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6" y="263557"/>
            <a:ext cx="1672235" cy="4407763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8" y="296571"/>
            <a:ext cx="1485531" cy="434173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85750"/>
            <a:ext cx="6172200" cy="43434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EB1FB-8819-4562-B969-F07DF3E83272}" type="datetime1">
              <a:rPr lang="th-TH" smtClean="0"/>
              <a:t>28/08/59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ABF79-3795-47BC-B609-EEABFD4AA8E5}" type="datetime1">
              <a:rPr lang="th-TH" smtClean="0"/>
              <a:t>28/08/59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98ABB-95D6-429F-A175-52875DF0AFF6}" type="datetime1">
              <a:rPr lang="th-TH" smtClean="0"/>
              <a:t>28/08/59</a:t>
            </a:fld>
            <a:endParaRPr lang="th-TH"/>
          </a:p>
        </p:txBody>
      </p:sp>
      <p:sp>
        <p:nvSpPr>
          <p:cNvPr id="13" name="Rectangle 12"/>
          <p:cNvSpPr/>
          <p:nvPr/>
        </p:nvSpPr>
        <p:spPr>
          <a:xfrm>
            <a:off x="451976" y="2209800"/>
            <a:ext cx="8265160" cy="184785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2286001"/>
            <a:ext cx="8033800" cy="168401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2400300"/>
            <a:ext cx="7696200" cy="97155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3406141"/>
            <a:ext cx="7818120" cy="4982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455633"/>
            <a:ext cx="7696200" cy="3928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8" y="2343150"/>
            <a:ext cx="7817599" cy="155829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289303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9303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A337D-6DA5-4A56-9FBE-04CB175D69CD}" type="datetime1">
              <a:rPr lang="th-TH" smtClean="0"/>
              <a:t>28/08/59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291828"/>
            <a:ext cx="4040188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1828800"/>
            <a:ext cx="4040188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1828"/>
            <a:ext cx="4041775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28800"/>
            <a:ext cx="4041775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529F1-0195-4481-AFF5-AF1D46FF7B5A}" type="datetime1">
              <a:rPr lang="th-TH" smtClean="0"/>
              <a:t>28/08/59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31AFB-CAC7-47DD-A4F8-D338294A75EC}" type="datetime1">
              <a:rPr lang="th-TH" smtClean="0"/>
              <a:t>28/08/59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64AD-0DD5-4227-A4C4-41FBDA735264}" type="datetime1">
              <a:rPr lang="th-TH" smtClean="0"/>
              <a:t>28/08/59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514350"/>
            <a:ext cx="4572000" cy="39433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1525C-999C-4CC9-A382-0BD0423AF6BC}" type="datetime1">
              <a:rPr lang="th-TH" smtClean="0"/>
              <a:t>28/08/59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  <p:sp>
        <p:nvSpPr>
          <p:cNvPr id="8" name="Rectangle 7"/>
          <p:cNvSpPr/>
          <p:nvPr/>
        </p:nvSpPr>
        <p:spPr>
          <a:xfrm>
            <a:off x="560034" y="1129284"/>
            <a:ext cx="2716566" cy="264261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231854"/>
            <a:ext cx="2483254" cy="2425746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228850"/>
            <a:ext cx="2298634" cy="131445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300734"/>
            <a:ext cx="2298634" cy="893715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66078"/>
            <a:ext cx="7772400" cy="3248673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C125C-2DAC-4A92-87DD-5CE56FC6B8F5}" type="datetime1">
              <a:rPr lang="th-TH" smtClean="0"/>
              <a:t>28/08/59</a:t>
            </a:fld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  <p:sp>
        <p:nvSpPr>
          <p:cNvPr id="10" name="Rectangle 9"/>
          <p:cNvSpPr/>
          <p:nvPr/>
        </p:nvSpPr>
        <p:spPr>
          <a:xfrm>
            <a:off x="685800" y="3714750"/>
            <a:ext cx="7772400" cy="10287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2000" y="3771900"/>
            <a:ext cx="7600765" cy="902193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3" name="Rectangle 12"/>
          <p:cNvSpPr/>
          <p:nvPr/>
        </p:nvSpPr>
        <p:spPr>
          <a:xfrm>
            <a:off x="914400" y="4229100"/>
            <a:ext cx="7328514" cy="338772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3806190"/>
            <a:ext cx="7946136" cy="82296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4242418"/>
            <a:ext cx="7244736" cy="30128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29051"/>
            <a:ext cx="7328514" cy="392282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76200"/>
            <a:ext cx="8961120" cy="499872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14451"/>
            <a:ext cx="8229600" cy="328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58E1D99-49B9-4208-B623-9EAA07703391}" type="datetime1">
              <a:rPr lang="th-TH" smtClean="0"/>
              <a:t>28/08/59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0CF65C6-0A22-4927-97AD-57147927E9D8}" type="slidenum">
              <a:rPr lang="th-TH" smtClean="0"/>
              <a:t>‹#›</a:t>
            </a:fld>
            <a:endParaRPr lang="th-TH"/>
          </a:p>
        </p:txBody>
      </p:sp>
      <p:sp>
        <p:nvSpPr>
          <p:cNvPr id="9" name="Rectangle 8"/>
          <p:cNvSpPr/>
          <p:nvPr/>
        </p:nvSpPr>
        <p:spPr>
          <a:xfrm>
            <a:off x="274320" y="208625"/>
            <a:ext cx="8595360" cy="99441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279647"/>
            <a:ext cx="8380520" cy="83894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306280"/>
            <a:ext cx="8260672" cy="779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CARBOHYDRATE</a:t>
            </a:r>
            <a:endParaRPr lang="th-TH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BIOCHEMISTRY I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06131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StereoChemistry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น้ำตาล </a:t>
            </a:r>
            <a:r>
              <a:rPr lang="en-US" sz="3600" dirty="0" smtClean="0"/>
              <a:t>2 </a:t>
            </a:r>
            <a:r>
              <a:rPr lang="th-TH" sz="3600" dirty="0" smtClean="0"/>
              <a:t>ชนิด ที่มี </a:t>
            </a:r>
            <a:r>
              <a:rPr lang="en-US" sz="3600" dirty="0" smtClean="0"/>
              <a:t>configuration</a:t>
            </a:r>
            <a:r>
              <a:rPr lang="en-US" sz="3600" dirty="0"/>
              <a:t> </a:t>
            </a:r>
            <a:r>
              <a:rPr lang="th-TH" sz="3600" dirty="0" smtClean="0"/>
              <a:t>ต่างกันที่ </a:t>
            </a:r>
            <a:r>
              <a:rPr lang="en-US" sz="3600" dirty="0" smtClean="0"/>
              <a:t>chiral center </a:t>
            </a:r>
            <a:r>
              <a:rPr lang="th-TH" sz="3600" dirty="0" smtClean="0"/>
              <a:t>เพียงแห่งเดียว เรียกว่า </a:t>
            </a:r>
            <a:r>
              <a:rPr lang="en-US" sz="3600" dirty="0" err="1" smtClean="0"/>
              <a:t>epimers</a:t>
            </a:r>
            <a:endParaRPr lang="th-TH" sz="3600" dirty="0" smtClean="0">
              <a:solidFill>
                <a:srgbClr val="00B050"/>
              </a:solidFill>
            </a:endParaRPr>
          </a:p>
          <a:p>
            <a:pPr marL="114300" indent="0">
              <a:buNone/>
            </a:pP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10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88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11</a:t>
            </a:fld>
            <a:endParaRPr lang="th-TH"/>
          </a:p>
        </p:txBody>
      </p:sp>
      <p:pic>
        <p:nvPicPr>
          <p:cNvPr id="3074" name="Picture 2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64871"/>
            <a:ext cx="7087743" cy="496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23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Cyclic and </a:t>
            </a:r>
            <a:r>
              <a:rPr lang="en-US" dirty="0" err="1" smtClean="0"/>
              <a:t>anomeric</a:t>
            </a:r>
            <a:r>
              <a:rPr lang="en-US" dirty="0" smtClean="0"/>
              <a:t> forms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Sir Norman Haworth </a:t>
            </a:r>
            <a:r>
              <a:rPr lang="th-TH" sz="3600" dirty="0" smtClean="0"/>
              <a:t>กล่าวว่ากลูโคสแบบ </a:t>
            </a:r>
            <a:r>
              <a:rPr lang="en-US" sz="3600" dirty="0" smtClean="0"/>
              <a:t>linear </a:t>
            </a:r>
            <a:r>
              <a:rPr lang="th-TH" sz="3600" dirty="0" smtClean="0"/>
              <a:t>สามารถเกิดปฏิกิริยาภายในโมเลกุล กลายเป็น </a:t>
            </a:r>
            <a:r>
              <a:rPr lang="en-US" sz="3600" dirty="0" smtClean="0"/>
              <a:t>cyclic </a:t>
            </a:r>
            <a:r>
              <a:rPr lang="th-TH" sz="3600" dirty="0" smtClean="0"/>
              <a:t>ได้</a:t>
            </a:r>
            <a:endParaRPr lang="en-US" sz="3600" dirty="0" smtClean="0"/>
          </a:p>
          <a:p>
            <a:r>
              <a:rPr lang="th-TH" sz="3600" dirty="0" smtClean="0"/>
              <a:t>เนื่องจากมีโครงสร้างคล้าย </a:t>
            </a:r>
            <a:r>
              <a:rPr lang="en-US" sz="3600" dirty="0" err="1" smtClean="0"/>
              <a:t>pyran</a:t>
            </a:r>
            <a:r>
              <a:rPr lang="en-US" sz="3600" dirty="0" smtClean="0"/>
              <a:t> </a:t>
            </a:r>
            <a:r>
              <a:rPr lang="th-TH" sz="3600" dirty="0" smtClean="0"/>
              <a:t>จึงเรียกว่า</a:t>
            </a:r>
            <a:r>
              <a:rPr lang="en-US" sz="3600" dirty="0" smtClean="0"/>
              <a:t> </a:t>
            </a:r>
            <a:r>
              <a:rPr lang="en-US" sz="3600" dirty="0" err="1" smtClean="0">
                <a:solidFill>
                  <a:srgbClr val="00B050"/>
                </a:solidFill>
              </a:rPr>
              <a:t>pyranose</a:t>
            </a:r>
            <a:r>
              <a:rPr lang="en-US" sz="3600" dirty="0" smtClean="0"/>
              <a:t> </a:t>
            </a:r>
            <a:endParaRPr lang="th-TH" sz="3600" dirty="0" smtClean="0">
              <a:solidFill>
                <a:srgbClr val="00B050"/>
              </a:solidFill>
            </a:endParaRPr>
          </a:p>
          <a:p>
            <a:pPr marL="114300" indent="0">
              <a:buNone/>
            </a:pP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12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05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13</a:t>
            </a:fld>
            <a:endParaRPr lang="th-TH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59582"/>
            <a:ext cx="5960502" cy="3790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061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Cyclic and </a:t>
            </a:r>
            <a:r>
              <a:rPr lang="en-US" dirty="0" err="1" smtClean="0"/>
              <a:t>anomeric</a:t>
            </a:r>
            <a:r>
              <a:rPr lang="en-US" dirty="0" smtClean="0"/>
              <a:t> forms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ในทำนองเดียวกัน </a:t>
            </a:r>
            <a:r>
              <a:rPr lang="en-US" sz="3600" dirty="0" err="1" smtClean="0"/>
              <a:t>ketose</a:t>
            </a:r>
            <a:r>
              <a:rPr lang="en-US" sz="3600" dirty="0" smtClean="0"/>
              <a:t> </a:t>
            </a:r>
            <a:r>
              <a:rPr lang="th-TH" sz="3600" dirty="0" smtClean="0"/>
              <a:t>ก็เกิดวงแหวนได้ เรียกว่า </a:t>
            </a:r>
            <a:r>
              <a:rPr lang="en-US" sz="3600" dirty="0" err="1" smtClean="0">
                <a:solidFill>
                  <a:srgbClr val="00B050"/>
                </a:solidFill>
              </a:rPr>
              <a:t>furanose</a:t>
            </a:r>
            <a:endParaRPr lang="en-US" sz="3600" dirty="0" smtClean="0">
              <a:solidFill>
                <a:srgbClr val="00B050"/>
              </a:solidFill>
            </a:endParaRPr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หมู่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carbonyl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กลายเป็น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asymmetric carbon </a:t>
            </a:r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เกิด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isomer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ที่แตกต่างกัน เรียกว่า </a:t>
            </a:r>
            <a:r>
              <a:rPr lang="en-US" sz="3600" dirty="0" err="1" smtClean="0">
                <a:solidFill>
                  <a:srgbClr val="00B050"/>
                </a:solidFill>
              </a:rPr>
              <a:t>anomer</a:t>
            </a:r>
            <a:endParaRPr lang="en-US" sz="3600" dirty="0" smtClean="0">
              <a:solidFill>
                <a:srgbClr val="00B050"/>
              </a:solidFill>
            </a:endParaRPr>
          </a:p>
          <a:p>
            <a:pPr marL="114300" indent="0">
              <a:buNone/>
            </a:pP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14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68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15</a:t>
            </a:fld>
            <a:endParaRPr lang="th-TH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970" y="0"/>
            <a:ext cx="662473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02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16</a:t>
            </a:fld>
            <a:endParaRPr lang="th-TH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5486"/>
            <a:ext cx="8563928" cy="4513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224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Derivative forms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เกิดจากปฏิกิริยาเคมีและเอนไซม์</a:t>
            </a:r>
            <a:endParaRPr lang="en-US" sz="3600" dirty="0" smtClean="0">
              <a:solidFill>
                <a:srgbClr val="00B050"/>
              </a:solidFill>
            </a:endParaRPr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เช่น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sugar acids, sugar alcohols,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</a:rPr>
              <a:t>deoxy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 sugars, sugar esters, amino sugars.</a:t>
            </a: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17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2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Sugar Acids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น้ำตาลที่มี</a:t>
            </a:r>
            <a:r>
              <a:rPr lang="en-US" sz="3600" dirty="0" smtClean="0"/>
              <a:t> </a:t>
            </a:r>
            <a:r>
              <a:rPr lang="en-US" sz="3600" dirty="0" err="1" smtClean="0"/>
              <a:t>anomeric</a:t>
            </a:r>
            <a:r>
              <a:rPr lang="en-US" sz="3600" dirty="0" smtClean="0"/>
              <a:t> carbon </a:t>
            </a:r>
            <a:r>
              <a:rPr lang="th-TH" sz="3600" dirty="0" smtClean="0"/>
              <a:t>อิสระ สามารถ</a:t>
            </a:r>
            <a:r>
              <a:rPr lang="th-TH" sz="3600" dirty="0" err="1" smtClean="0"/>
              <a:t>รีดิวซ์</a:t>
            </a:r>
            <a:r>
              <a:rPr lang="th-TH" sz="3600" dirty="0" smtClean="0"/>
              <a:t>สารอื่นได้ เช่น </a:t>
            </a:r>
            <a:r>
              <a:rPr lang="en-US" sz="3600" dirty="0" smtClean="0"/>
              <a:t>H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O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, </a:t>
            </a:r>
            <a:r>
              <a:rPr lang="en-US" sz="3600" dirty="0" err="1" smtClean="0"/>
              <a:t>ferricyanide</a:t>
            </a:r>
            <a:r>
              <a:rPr lang="en-US" sz="3600" dirty="0" smtClean="0"/>
              <a:t>, Cu</a:t>
            </a:r>
            <a:r>
              <a:rPr lang="en-US" sz="3600" baseline="30000" dirty="0" smtClean="0"/>
              <a:t>2+</a:t>
            </a:r>
            <a:endParaRPr lang="en-US" sz="3600" dirty="0" smtClean="0">
              <a:solidFill>
                <a:srgbClr val="00B050"/>
              </a:solidFill>
            </a:endParaRPr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ตัวอย่างเช่น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CuSO</a:t>
            </a:r>
            <a:r>
              <a:rPr lang="en-US" sz="3600" baseline="-25000" dirty="0" smtClean="0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ในด่าง ทำให้เกิดตะกอนสีแดงอิฐของ </a:t>
            </a:r>
            <a:r>
              <a:rPr lang="en-US" sz="3600" dirty="0" smtClean="0">
                <a:solidFill>
                  <a:srgbClr val="C00000"/>
                </a:solidFill>
              </a:rPr>
              <a:t>Cu</a:t>
            </a:r>
            <a:r>
              <a:rPr lang="en-US" sz="3600" baseline="-25000" dirty="0" smtClean="0">
                <a:solidFill>
                  <a:srgbClr val="C00000"/>
                </a:solidFill>
              </a:rPr>
              <a:t>2</a:t>
            </a:r>
            <a:r>
              <a:rPr lang="en-US" sz="3600" dirty="0" smtClean="0">
                <a:solidFill>
                  <a:srgbClr val="C00000"/>
                </a:solidFill>
              </a:rPr>
              <a:t>O</a:t>
            </a:r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น้ำตาลที่สามารถ</a:t>
            </a:r>
            <a:r>
              <a:rPr lang="th-TH" sz="3600" dirty="0" err="1" smtClean="0">
                <a:solidFill>
                  <a:schemeClr val="accent6">
                    <a:lumMod val="50000"/>
                  </a:schemeClr>
                </a:solidFill>
              </a:rPr>
              <a:t>รีดิวซ์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ได้ เรียกว่า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reducing sugars</a:t>
            </a:r>
          </a:p>
          <a:p>
            <a:pPr marL="114300" indent="0">
              <a:buNone/>
            </a:pP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18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50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Sugar ALCOHOLS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h-TH" sz="3600" dirty="0" smtClean="0"/>
              <a:t>เตรียมด้วยวิธี</a:t>
            </a:r>
            <a:r>
              <a:rPr lang="th-TH" sz="3600" dirty="0" err="1" smtClean="0"/>
              <a:t>รีดิวซ์</a:t>
            </a:r>
            <a:r>
              <a:rPr lang="th-TH" sz="3600" dirty="0" smtClean="0"/>
              <a:t>หมู่</a:t>
            </a:r>
            <a:r>
              <a:rPr lang="th-TH" sz="3600" dirty="0" err="1" smtClean="0"/>
              <a:t>คาร์</a:t>
            </a:r>
            <a:r>
              <a:rPr lang="th-TH" sz="3600" dirty="0" smtClean="0"/>
              <a:t>บอนิลด้วย </a:t>
            </a:r>
            <a:r>
              <a:rPr lang="en-US" sz="3600" dirty="0" smtClean="0"/>
              <a:t>NaBH</a:t>
            </a:r>
            <a:r>
              <a:rPr lang="en-US" sz="3600" baseline="-25000" dirty="0" smtClean="0"/>
              <a:t>4</a:t>
            </a:r>
            <a:endParaRPr lang="en-US" sz="3600" dirty="0" smtClean="0">
              <a:solidFill>
                <a:srgbClr val="00B050"/>
              </a:solidFill>
            </a:endParaRPr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ตัวอย่างเช่น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sorbitol,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</a:rPr>
              <a:t>mannitol</a:t>
            </a:r>
            <a:r>
              <a:rPr lang="th-TH" sz="3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และ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xylitol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ใช้ในหมากฝรั่ง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sugar free</a:t>
            </a:r>
          </a:p>
          <a:p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glycerol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และ </a:t>
            </a:r>
            <a:r>
              <a:rPr lang="en-US" sz="3600" i="1" dirty="0" err="1" smtClean="0">
                <a:solidFill>
                  <a:schemeClr val="accent6">
                    <a:lumMod val="50000"/>
                  </a:schemeClr>
                </a:solidFill>
              </a:rPr>
              <a:t>myo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-inositol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เป็นองค์ประกอบของ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lipids</a:t>
            </a:r>
          </a:p>
          <a:p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</a:rPr>
              <a:t>ribitol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เป็นองค์ประกอบของ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</a:rPr>
              <a:t>flavin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 coenzymes</a:t>
            </a: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19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59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CARBOHYDRATES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600" dirty="0" smtClean="0"/>
              <a:t>คาร์โบไฮเดรต เป็นสารอินทรีย์ที่พบมากที่สุดในธรรมชาติ</a:t>
            </a:r>
          </a:p>
          <a:p>
            <a:r>
              <a:rPr lang="th-TH" sz="3600" dirty="0" smtClean="0"/>
              <a:t>เกิดขึ้นจากการสังเคราะห์แสงโดยพืช สาหร่ายและจุลินท</a:t>
            </a:r>
            <a:r>
              <a:rPr lang="th-TH" sz="3600" dirty="0" err="1" smtClean="0"/>
              <a:t>รีย์</a:t>
            </a:r>
            <a:r>
              <a:rPr lang="th-TH" sz="3600" dirty="0" smtClean="0"/>
              <a:t>บางชนิด</a:t>
            </a:r>
          </a:p>
          <a:p>
            <a:r>
              <a:rPr lang="th-TH" sz="3600" dirty="0" smtClean="0"/>
              <a:t>เป็นสารตั้งต้นในกระบวนการสังเคราะห์สาร</a:t>
            </a:r>
            <a:r>
              <a:rPr lang="th-TH" sz="3600" dirty="0" err="1" smtClean="0"/>
              <a:t>ชีว</a:t>
            </a:r>
            <a:r>
              <a:rPr lang="th-TH" sz="3600" dirty="0" smtClean="0"/>
              <a:t>โมเลกุลอื่น ๆ</a:t>
            </a:r>
          </a:p>
          <a:p>
            <a:r>
              <a:rPr lang="th-TH" sz="3600" dirty="0" smtClean="0"/>
              <a:t>สัตว์ได้พลังงานจากคาร์โบไฮเดรต</a:t>
            </a:r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2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3108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20</a:t>
            </a:fld>
            <a:endParaRPr lang="th-TH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290513"/>
            <a:ext cx="6076950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396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21</a:t>
            </a:fld>
            <a:endParaRPr lang="th-TH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971" y="123478"/>
            <a:ext cx="5344954" cy="49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509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Deoxy</a:t>
            </a:r>
            <a:r>
              <a:rPr lang="en-US" dirty="0" smtClean="0"/>
              <a:t> sugars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h-TH" sz="3600" dirty="0" smtClean="0"/>
              <a:t>หมู่ </a:t>
            </a:r>
            <a:r>
              <a:rPr lang="en-US" sz="3600" dirty="0" smtClean="0"/>
              <a:t>–OH </a:t>
            </a:r>
            <a:r>
              <a:rPr lang="th-TH" sz="3600" dirty="0" smtClean="0"/>
              <a:t>ถูกแทนที่ด้วย </a:t>
            </a:r>
            <a:r>
              <a:rPr lang="en-US" sz="3600" dirty="0" smtClean="0"/>
              <a:t>-H</a:t>
            </a:r>
            <a:endParaRPr lang="en-US" sz="3600" dirty="0" smtClean="0">
              <a:solidFill>
                <a:srgbClr val="00B050"/>
              </a:solidFill>
            </a:endParaRPr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ตัวอย่างเช่น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2-deoxy-D-ribose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เป็นองค์ประกอบของ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DNA</a:t>
            </a:r>
          </a:p>
          <a:p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L-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</a:rPr>
              <a:t>fucose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และ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L-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</a:rPr>
              <a:t>rhamnose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เป็นองค์ประกอบของผนังเซลล์บางชนิด</a:t>
            </a:r>
            <a:endParaRPr lang="en-US" sz="36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น้ำตาล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</a:rPr>
              <a:t>rhamnose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เป็นองค์ประกอบของ </a:t>
            </a:r>
            <a:r>
              <a:rPr lang="en-US" sz="3600" dirty="0" err="1" smtClean="0">
                <a:solidFill>
                  <a:srgbClr val="00B050"/>
                </a:solidFill>
              </a:rPr>
              <a:t>ouabain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ซึ่งเป็นสารพิษที่พบในเปลือกและรากของต้น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</a:rPr>
              <a:t>ouabaio</a:t>
            </a: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22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71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23</a:t>
            </a:fld>
            <a:endParaRPr lang="th-TH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83518"/>
            <a:ext cx="6376681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627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SUGAR ESTERS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Phosphate esters </a:t>
            </a:r>
            <a:r>
              <a:rPr lang="th-TH" sz="3600" dirty="0" smtClean="0"/>
              <a:t>ของ </a:t>
            </a:r>
            <a:r>
              <a:rPr lang="en-US" sz="3600" dirty="0" smtClean="0"/>
              <a:t>glucose, fructose </a:t>
            </a:r>
            <a:r>
              <a:rPr lang="th-TH" sz="3600" dirty="0" smtClean="0"/>
              <a:t>และน้ำตาล </a:t>
            </a:r>
            <a:r>
              <a:rPr lang="en-US" sz="3600" dirty="0" smtClean="0"/>
              <a:t>monosaccharide </a:t>
            </a:r>
            <a:endParaRPr lang="th-TH" sz="3600" dirty="0"/>
          </a:p>
          <a:p>
            <a:pPr marL="114300" indent="0">
              <a:buNone/>
            </a:pPr>
            <a:r>
              <a:rPr lang="th-TH" sz="3600" dirty="0" smtClean="0"/>
              <a:t>อื่น ๆ เป็นสารตัวกลางในเม</a:t>
            </a:r>
            <a:r>
              <a:rPr lang="th-TH" sz="3600" dirty="0" err="1" smtClean="0"/>
              <a:t>แทบอ</a:t>
            </a:r>
            <a:r>
              <a:rPr lang="th-TH" sz="3600" dirty="0" smtClean="0"/>
              <a:t>ลิซึมที่สำคัญ</a:t>
            </a: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24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6858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AMINO sugars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h-TH" sz="3600" dirty="0" smtClean="0"/>
              <a:t>มีหมู่ </a:t>
            </a:r>
            <a:r>
              <a:rPr lang="en-US" sz="3600" dirty="0" smtClean="0"/>
              <a:t>–NH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 </a:t>
            </a:r>
            <a:r>
              <a:rPr lang="th-TH" sz="3600" dirty="0" smtClean="0"/>
              <a:t>แทนที่ </a:t>
            </a:r>
            <a:r>
              <a:rPr lang="en-US" sz="3600" dirty="0" smtClean="0"/>
              <a:t>–OH </a:t>
            </a:r>
            <a:r>
              <a:rPr lang="th-TH" sz="3600" dirty="0" smtClean="0"/>
              <a:t>ที่คาร์บอน </a:t>
            </a:r>
            <a:r>
              <a:rPr lang="en-US" sz="3600" dirty="0" smtClean="0"/>
              <a:t>2</a:t>
            </a:r>
            <a:endParaRPr lang="en-US" sz="3600" dirty="0" smtClean="0">
              <a:solidFill>
                <a:srgbClr val="00B050"/>
              </a:solidFill>
            </a:endParaRPr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ตัวอย่างเช่น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D-glucosamine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และ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D-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</a:rPr>
              <a:t>galactosamine</a:t>
            </a:r>
            <a:endParaRPr lang="en-US" sz="36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พบใน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chitin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ทำหน้าที่เป็น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exoskeleton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ของ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crustaceans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และแมลง</a:t>
            </a:r>
          </a:p>
          <a:p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</a:rPr>
              <a:t>muramic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 acid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และ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</a:rPr>
              <a:t>neuraminic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 acid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เป็นองค์ประกอบของ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cell membrane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ของสิ่งมีชีวิตชั้นสูงและผนังเซลล์แบคทีเรีย</a:t>
            </a: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25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8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26</a:t>
            </a:fld>
            <a:endParaRPr lang="th-TH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75606"/>
            <a:ext cx="7088832" cy="35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417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DIsaccharides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เป็น </a:t>
            </a:r>
            <a:r>
              <a:rPr lang="en-US" sz="3600" dirty="0" smtClean="0"/>
              <a:t>oligosaccharide </a:t>
            </a:r>
            <a:r>
              <a:rPr lang="th-TH" sz="3600" dirty="0" smtClean="0"/>
              <a:t>ที่ง่ายที่สุด</a:t>
            </a:r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เกิดจาก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monosaccharide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มาต่อกันด้วยพันธะ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</a:rPr>
              <a:t>glycosidic</a:t>
            </a:r>
            <a:endParaRPr lang="en-US" sz="36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ที่พบมากในธรรมชาติคือ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sucrose, maltose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และ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lactose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27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68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28</a:t>
            </a:fld>
            <a:endParaRPr lang="th-TH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57150"/>
            <a:ext cx="52959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165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DIsaccharides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sucrose </a:t>
            </a:r>
            <a:r>
              <a:rPr lang="th-TH" sz="3600" dirty="0" smtClean="0"/>
              <a:t>น้ำตาลทราย เป็น </a:t>
            </a:r>
            <a:r>
              <a:rPr lang="en-US" sz="3600" dirty="0" err="1" smtClean="0"/>
              <a:t>nonreducing</a:t>
            </a:r>
            <a:r>
              <a:rPr lang="en-US" sz="3600" dirty="0" smtClean="0"/>
              <a:t> sugar</a:t>
            </a:r>
            <a:endParaRPr lang="th-TH" sz="3600" dirty="0" smtClean="0"/>
          </a:p>
          <a:p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maltose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เกิดจากการย่อยแป้ง</a:t>
            </a:r>
            <a:endParaRPr lang="en-US" sz="36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lactose </a:t>
            </a:r>
            <a:r>
              <a:rPr lang="th-TH" sz="3600" dirty="0" smtClean="0">
                <a:solidFill>
                  <a:schemeClr val="accent6">
                    <a:lumMod val="50000"/>
                  </a:schemeClr>
                </a:solidFill>
              </a:rPr>
              <a:t>พบในน้ำนม</a:t>
            </a:r>
            <a:endParaRPr lang="en-US" sz="36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29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95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สมบัติทางเคมีของคาร์โบไฮเดรต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600" dirty="0" smtClean="0"/>
              <a:t>โครงสร้างมี </a:t>
            </a:r>
            <a:r>
              <a:rPr lang="en-US" sz="3600" dirty="0" smtClean="0"/>
              <a:t>asymmetric centers</a:t>
            </a:r>
            <a:endParaRPr lang="th-TH" sz="3600" dirty="0" smtClean="0"/>
          </a:p>
          <a:p>
            <a:r>
              <a:rPr lang="th-TH" sz="3600" dirty="0" smtClean="0"/>
              <a:t>มีโครงสร้างทั้งในรูป </a:t>
            </a:r>
            <a:r>
              <a:rPr lang="en-US" sz="3600" dirty="0" smtClean="0"/>
              <a:t>linear </a:t>
            </a:r>
            <a:r>
              <a:rPr lang="th-TH" sz="3600" dirty="0" smtClean="0"/>
              <a:t>และ </a:t>
            </a:r>
            <a:r>
              <a:rPr lang="en-US" sz="3600" dirty="0" smtClean="0"/>
              <a:t>ring</a:t>
            </a:r>
            <a:endParaRPr lang="th-TH" sz="3600" dirty="0" smtClean="0"/>
          </a:p>
          <a:p>
            <a:r>
              <a:rPr lang="th-TH" sz="3600" dirty="0" smtClean="0"/>
              <a:t>สร้างโพลิ</a:t>
            </a:r>
            <a:r>
              <a:rPr lang="th-TH" sz="3600" dirty="0" err="1" smtClean="0"/>
              <a:t>เมอร์</a:t>
            </a:r>
            <a:r>
              <a:rPr lang="th-TH" sz="3600" dirty="0" smtClean="0"/>
              <a:t>ได้ด้วยพันธะ </a:t>
            </a:r>
            <a:r>
              <a:rPr lang="en-US" sz="3600" dirty="0" err="1" smtClean="0"/>
              <a:t>glycosidic</a:t>
            </a:r>
            <a:endParaRPr lang="th-TH" sz="3600" dirty="0" smtClean="0"/>
          </a:p>
          <a:p>
            <a:r>
              <a:rPr lang="th-TH" sz="3600" dirty="0" smtClean="0"/>
              <a:t>มีศักยภาพในการสร้าง </a:t>
            </a:r>
            <a:r>
              <a:rPr lang="en-US" sz="3600" dirty="0" smtClean="0"/>
              <a:t>H bonds </a:t>
            </a:r>
            <a:r>
              <a:rPr lang="th-TH" sz="3600" dirty="0" smtClean="0"/>
              <a:t>กับน้ำและสารอื่น ๆ</a:t>
            </a:r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3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76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 smtClean="0"/>
              <a:t>ยาปฏิชีวนะ </a:t>
            </a:r>
            <a:r>
              <a:rPr lang="en-US" sz="3600" dirty="0" smtClean="0"/>
              <a:t>(antibiotic)</a:t>
            </a:r>
          </a:p>
          <a:p>
            <a:pPr marL="114300" indent="0">
              <a:buNone/>
            </a:pPr>
            <a:r>
              <a:rPr lang="th-TH" sz="3600" dirty="0" smtClean="0"/>
              <a:t>บางชนิดมี </a:t>
            </a:r>
            <a:r>
              <a:rPr lang="en-US" sz="3600" dirty="0" smtClean="0"/>
              <a:t>oligosaccharide</a:t>
            </a:r>
          </a:p>
          <a:p>
            <a:pPr marL="114300" indent="0">
              <a:buNone/>
            </a:pPr>
            <a:r>
              <a:rPr lang="th-TH" sz="3600" dirty="0" smtClean="0"/>
              <a:t>เป็นองค์ประกอบ เช่น </a:t>
            </a:r>
            <a:r>
              <a:rPr lang="en-US" sz="3600" dirty="0" smtClean="0">
                <a:solidFill>
                  <a:srgbClr val="00B050"/>
                </a:solidFill>
              </a:rPr>
              <a:t>streptomycin</a:t>
            </a:r>
            <a:r>
              <a:rPr lang="en-US" sz="3600" dirty="0" smtClean="0"/>
              <a:t> </a:t>
            </a: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30</a:t>
            </a:fld>
            <a:endParaRPr lang="th-TH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41590"/>
            <a:ext cx="264795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4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การตั้งชื่อคาร์โบไฮเดรต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Carbohydrate </a:t>
            </a:r>
            <a:r>
              <a:rPr lang="th-TH" sz="3600" dirty="0" smtClean="0"/>
              <a:t>มาจาก </a:t>
            </a:r>
            <a:r>
              <a:rPr lang="en-US" sz="3600" dirty="0" smtClean="0"/>
              <a:t>(CH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O)</a:t>
            </a:r>
            <a:r>
              <a:rPr lang="en-US" sz="3600" baseline="-25000" dirty="0" smtClean="0"/>
              <a:t>n</a:t>
            </a:r>
            <a:r>
              <a:rPr lang="en-US" sz="3600" dirty="0" smtClean="0"/>
              <a:t> </a:t>
            </a:r>
            <a:r>
              <a:rPr lang="th-TH" sz="3600" dirty="0" smtClean="0"/>
              <a:t>เมื่อ </a:t>
            </a:r>
            <a:r>
              <a:rPr lang="en-US" sz="3600" dirty="0" smtClean="0"/>
              <a:t>n=3 </a:t>
            </a:r>
            <a:r>
              <a:rPr lang="th-TH" sz="3600" dirty="0" smtClean="0"/>
              <a:t>หรือมากกว่า</a:t>
            </a:r>
          </a:p>
          <a:p>
            <a:r>
              <a:rPr lang="en-US" sz="3600" dirty="0" err="1" smtClean="0"/>
              <a:t>Monosaccharides</a:t>
            </a:r>
            <a:r>
              <a:rPr lang="en-US" sz="3600" dirty="0" smtClean="0"/>
              <a:t> = simple sugars</a:t>
            </a:r>
            <a:endParaRPr lang="th-TH" sz="3600" dirty="0" smtClean="0"/>
          </a:p>
          <a:p>
            <a:r>
              <a:rPr lang="en-US" sz="3600" dirty="0" smtClean="0"/>
              <a:t>oligosaccharides</a:t>
            </a:r>
            <a:endParaRPr lang="th-TH" sz="3600" dirty="0" smtClean="0"/>
          </a:p>
          <a:p>
            <a:r>
              <a:rPr lang="en-US" sz="3600" dirty="0" smtClean="0"/>
              <a:t>polysaccharides</a:t>
            </a:r>
            <a:endParaRPr lang="th-TH" sz="3600" dirty="0" smtClean="0"/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4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73789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MoNOSACCHARIDES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600" dirty="0" smtClean="0"/>
              <a:t>ที่พบมากมีคาร์บอน</a:t>
            </a:r>
            <a:r>
              <a:rPr lang="en-US" sz="3600" dirty="0" smtClean="0"/>
              <a:t> 3-7 </a:t>
            </a:r>
            <a:r>
              <a:rPr lang="th-TH" sz="3600" dirty="0" smtClean="0"/>
              <a:t>อะตอม</a:t>
            </a:r>
          </a:p>
          <a:p>
            <a:r>
              <a:rPr lang="th-TH" sz="3600" dirty="0" smtClean="0"/>
              <a:t>แบ่งออกเป็น </a:t>
            </a:r>
            <a:r>
              <a:rPr lang="en-US" sz="3600" dirty="0" smtClean="0"/>
              <a:t>aldose </a:t>
            </a:r>
            <a:r>
              <a:rPr lang="th-TH" sz="3600" dirty="0" smtClean="0"/>
              <a:t>กับ </a:t>
            </a:r>
            <a:r>
              <a:rPr lang="en-US" sz="3600" dirty="0" err="1" smtClean="0"/>
              <a:t>ketose</a:t>
            </a:r>
            <a:endParaRPr lang="th-TH" sz="3600" dirty="0" smtClean="0"/>
          </a:p>
          <a:p>
            <a:r>
              <a:rPr lang="en-US" sz="3600" dirty="0" smtClean="0"/>
              <a:t>aldose </a:t>
            </a:r>
            <a:r>
              <a:rPr lang="th-TH" sz="3600" dirty="0" smtClean="0"/>
              <a:t>ที่ง่ายที่สุดคือ </a:t>
            </a:r>
            <a:r>
              <a:rPr lang="en-US" sz="3600" dirty="0" smtClean="0"/>
              <a:t>glyceraldehyde</a:t>
            </a:r>
            <a:endParaRPr lang="th-TH" sz="3600" dirty="0" smtClean="0"/>
          </a:p>
          <a:p>
            <a:r>
              <a:rPr lang="en-US" sz="3600" dirty="0" err="1" smtClean="0"/>
              <a:t>ketose</a:t>
            </a:r>
            <a:r>
              <a:rPr lang="en-US" sz="3600" dirty="0" smtClean="0"/>
              <a:t> </a:t>
            </a:r>
            <a:r>
              <a:rPr lang="th-TH" sz="3600" dirty="0" smtClean="0"/>
              <a:t>ที่ง่ายที่สุดคือ </a:t>
            </a:r>
            <a:r>
              <a:rPr lang="en-US" sz="3600" dirty="0" err="1" smtClean="0"/>
              <a:t>dihydroxyacetone</a:t>
            </a:r>
            <a:endParaRPr lang="en-US" sz="3600" dirty="0" smtClean="0"/>
          </a:p>
          <a:p>
            <a:r>
              <a:rPr lang="th-TH" sz="3600" dirty="0" smtClean="0"/>
              <a:t>ทั้งสองชนิดเป็น </a:t>
            </a:r>
            <a:r>
              <a:rPr lang="en-US" sz="3600" dirty="0" smtClean="0"/>
              <a:t>triose </a:t>
            </a:r>
            <a:r>
              <a:rPr lang="th-TH" sz="3600" dirty="0" smtClean="0"/>
              <a:t>(แต่ </a:t>
            </a:r>
            <a:r>
              <a:rPr lang="en-US" sz="3600" dirty="0" smtClean="0"/>
              <a:t>hexose </a:t>
            </a:r>
            <a:r>
              <a:rPr lang="th-TH" sz="3600" dirty="0" smtClean="0"/>
              <a:t>พบมากที่สุด)</a:t>
            </a:r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5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28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6</a:t>
            </a:fld>
            <a:endParaRPr lang="th-T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423863"/>
            <a:ext cx="6076950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88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StereoChemistry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aldose </a:t>
            </a:r>
            <a:r>
              <a:rPr lang="th-TH" sz="3600" dirty="0" smtClean="0"/>
              <a:t>ที่มี </a:t>
            </a:r>
            <a:r>
              <a:rPr lang="en-US" sz="3600" dirty="0" smtClean="0"/>
              <a:t>3C </a:t>
            </a:r>
            <a:r>
              <a:rPr lang="th-TH" sz="3600" dirty="0" smtClean="0"/>
              <a:t>กับ </a:t>
            </a:r>
            <a:r>
              <a:rPr lang="en-US" sz="3600" dirty="0" err="1" smtClean="0"/>
              <a:t>ketose</a:t>
            </a:r>
            <a:r>
              <a:rPr lang="en-US" sz="3600" dirty="0" smtClean="0"/>
              <a:t> </a:t>
            </a:r>
            <a:r>
              <a:rPr lang="th-TH" sz="3600" dirty="0" smtClean="0"/>
              <a:t>ที่มี </a:t>
            </a:r>
            <a:r>
              <a:rPr lang="en-US" sz="3600" dirty="0" smtClean="0"/>
              <a:t>4C</a:t>
            </a:r>
            <a:r>
              <a:rPr lang="th-TH" sz="3600" dirty="0" smtClean="0"/>
              <a:t> ขึ้นไป มี </a:t>
            </a:r>
            <a:r>
              <a:rPr lang="en-US" sz="3600" dirty="0" smtClean="0">
                <a:solidFill>
                  <a:srgbClr val="00B050"/>
                </a:solidFill>
              </a:rPr>
              <a:t>chiral centers</a:t>
            </a:r>
            <a:endParaRPr lang="th-TH" sz="3600" dirty="0" smtClean="0">
              <a:solidFill>
                <a:srgbClr val="00B050"/>
              </a:solidFill>
            </a:endParaRPr>
          </a:p>
          <a:p>
            <a:r>
              <a:rPr lang="th-TH" sz="3600" dirty="0" smtClean="0"/>
              <a:t>นิยมเขียนโครงสร้างแบบ </a:t>
            </a:r>
            <a:r>
              <a:rPr lang="en-US" sz="3600" dirty="0" smtClean="0"/>
              <a:t>Fischer projection</a:t>
            </a:r>
            <a:endParaRPr lang="th-TH" sz="3600" dirty="0" smtClean="0"/>
          </a:p>
          <a:p>
            <a:r>
              <a:rPr lang="th-TH" sz="3600" dirty="0" smtClean="0"/>
              <a:t>โมโน</a:t>
            </a:r>
            <a:r>
              <a:rPr lang="th-TH" sz="3600" dirty="0" err="1" smtClean="0"/>
              <a:t>แซค</a:t>
            </a:r>
            <a:r>
              <a:rPr lang="th-TH" sz="3600" dirty="0" smtClean="0"/>
              <a:t>คา</a:t>
            </a:r>
            <a:r>
              <a:rPr lang="th-TH" sz="3600" dirty="0" err="1" smtClean="0"/>
              <a:t>ไรด์</a:t>
            </a:r>
            <a:r>
              <a:rPr lang="th-TH" sz="3600" dirty="0" smtClean="0"/>
              <a:t>ที่มี</a:t>
            </a:r>
            <a:r>
              <a:rPr lang="en-US" sz="3600" dirty="0" smtClean="0"/>
              <a:t> asymmetric carbons 2 </a:t>
            </a:r>
            <a:r>
              <a:rPr lang="th-TH" sz="3600" dirty="0" smtClean="0"/>
              <a:t>แห่งขึ้นไป จะเติม </a:t>
            </a:r>
            <a:r>
              <a:rPr lang="en-US" sz="3600" dirty="0" smtClean="0"/>
              <a:t>D- </a:t>
            </a:r>
            <a:r>
              <a:rPr lang="th-TH" sz="3600" dirty="0" smtClean="0"/>
              <a:t>หรือ </a:t>
            </a:r>
            <a:r>
              <a:rPr lang="en-US" sz="3600" dirty="0" smtClean="0"/>
              <a:t>L- </a:t>
            </a:r>
            <a:r>
              <a:rPr lang="th-TH" sz="3600" dirty="0" smtClean="0"/>
              <a:t>หน้าชื่อ ขึ้นอยู่กับ </a:t>
            </a:r>
            <a:r>
              <a:rPr lang="en-US" sz="3600" dirty="0" smtClean="0"/>
              <a:t>configuration </a:t>
            </a:r>
            <a:r>
              <a:rPr lang="th-TH" sz="3600" dirty="0" smtClean="0"/>
              <a:t>ของ </a:t>
            </a:r>
            <a:r>
              <a:rPr lang="en-US" sz="3600" dirty="0" smtClean="0"/>
              <a:t>asymmetric carbon </a:t>
            </a:r>
            <a:r>
              <a:rPr lang="th-TH" sz="3600" dirty="0" smtClean="0"/>
              <a:t>ตัวที่ไกลที่สุดจากหมู่ฟังก์ชัน</a:t>
            </a:r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7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41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/>
              <a:t>8</a:t>
            </a:fld>
            <a:endParaRPr lang="th-TH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3478"/>
            <a:ext cx="6076950" cy="456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667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StereoChemistry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D- </a:t>
            </a:r>
            <a:r>
              <a:rPr lang="th-TH" sz="3600" dirty="0" smtClean="0"/>
              <a:t>กับ </a:t>
            </a:r>
            <a:r>
              <a:rPr lang="en-US" sz="3600" dirty="0" smtClean="0"/>
              <a:t>L- </a:t>
            </a:r>
            <a:r>
              <a:rPr lang="th-TH" sz="3600" dirty="0" smtClean="0"/>
              <a:t>เป็นภาพในกระจกซึ่งกันและกัน</a:t>
            </a:r>
            <a:endParaRPr lang="th-TH" sz="3600" dirty="0" smtClean="0">
              <a:solidFill>
                <a:srgbClr val="00B050"/>
              </a:solidFill>
            </a:endParaRPr>
          </a:p>
          <a:p>
            <a:r>
              <a:rPr lang="en-US" sz="3600" dirty="0" smtClean="0"/>
              <a:t>Stereoisomers </a:t>
            </a:r>
            <a:r>
              <a:rPr lang="th-TH" sz="3600" dirty="0" smtClean="0"/>
              <a:t>ที่เป็น </a:t>
            </a:r>
            <a:r>
              <a:rPr lang="en-US" sz="3600" dirty="0" smtClean="0"/>
              <a:t>mirror image </a:t>
            </a:r>
            <a:r>
              <a:rPr lang="th-TH" sz="3600" dirty="0" smtClean="0"/>
              <a:t>กัน เรียกว่า </a:t>
            </a:r>
            <a:r>
              <a:rPr lang="en-US" sz="3600" dirty="0" smtClean="0">
                <a:solidFill>
                  <a:srgbClr val="00B050"/>
                </a:solidFill>
              </a:rPr>
              <a:t>enantiomers</a:t>
            </a:r>
          </a:p>
          <a:p>
            <a:r>
              <a:rPr lang="th-TH" sz="3600" dirty="0" smtClean="0"/>
              <a:t>คู่ไอโซ</a:t>
            </a:r>
            <a:r>
              <a:rPr lang="th-TH" sz="3600" dirty="0" err="1" smtClean="0"/>
              <a:t>เมอร์</a:t>
            </a:r>
            <a:r>
              <a:rPr lang="th-TH" sz="3600" dirty="0" smtClean="0"/>
              <a:t>ที่มี </a:t>
            </a:r>
            <a:r>
              <a:rPr lang="en-US" sz="3600" dirty="0" smtClean="0"/>
              <a:t>configuration </a:t>
            </a:r>
            <a:r>
              <a:rPr lang="th-TH" sz="3600" dirty="0" smtClean="0"/>
              <a:t>แตกต่างกันที่ </a:t>
            </a:r>
            <a:r>
              <a:rPr lang="en-US" sz="3600" dirty="0" smtClean="0"/>
              <a:t>chiral center </a:t>
            </a:r>
            <a:r>
              <a:rPr lang="th-TH" sz="3600" dirty="0" smtClean="0"/>
              <a:t>อย่างน้อยหนึ่งแห่ง แต่ไม่ใช่ภาพในกระจก เรียกว่า </a:t>
            </a:r>
            <a:r>
              <a:rPr lang="en-US" sz="3600" dirty="0" err="1" smtClean="0">
                <a:solidFill>
                  <a:srgbClr val="00B050"/>
                </a:solidFill>
              </a:rPr>
              <a:t>diastereomers</a:t>
            </a:r>
            <a:endParaRPr lang="en-US" sz="3600" dirty="0" smtClean="0">
              <a:solidFill>
                <a:srgbClr val="00B050"/>
              </a:solidFill>
            </a:endParaRPr>
          </a:p>
          <a:p>
            <a:pPr marL="114300" indent="0">
              <a:buNone/>
            </a:pPr>
            <a:endParaRPr lang="th-TH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F65C6-0A22-4927-97AD-57147927E9D8}" type="slidenum">
              <a:rPr lang="th-TH" smtClean="0">
                <a:solidFill>
                  <a:srgbClr val="564B3C"/>
                </a:solidFill>
              </a:rPr>
              <a:pPr/>
              <a:t>9</a:t>
            </a:fld>
            <a:endParaRPr lang="th-TH" dirty="0">
              <a:solidFill>
                <a:srgbClr val="564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22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289</TotalTime>
  <Words>618</Words>
  <Application>Microsoft Office PowerPoint</Application>
  <PresentationFormat>On-screen Show (16:9)</PresentationFormat>
  <Paragraphs>122</Paragraphs>
  <Slides>30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Apothecary</vt:lpstr>
      <vt:lpstr>BIOCHEMISTRY I</vt:lpstr>
      <vt:lpstr>CARBOHYDRATES</vt:lpstr>
      <vt:lpstr>สมบัติทางเคมีของคาร์โบไฮเดรต</vt:lpstr>
      <vt:lpstr>การตั้งชื่อคาร์โบไฮเดรต</vt:lpstr>
      <vt:lpstr>MoNOSACCHARIDES</vt:lpstr>
      <vt:lpstr>PowerPoint Presentation</vt:lpstr>
      <vt:lpstr>StereoChemistry</vt:lpstr>
      <vt:lpstr>PowerPoint Presentation</vt:lpstr>
      <vt:lpstr>StereoChemistry</vt:lpstr>
      <vt:lpstr>StereoChemistry</vt:lpstr>
      <vt:lpstr>PowerPoint Presentation</vt:lpstr>
      <vt:lpstr>Cyclic and anomeric forms</vt:lpstr>
      <vt:lpstr>PowerPoint Presentation</vt:lpstr>
      <vt:lpstr>Cyclic and anomeric forms</vt:lpstr>
      <vt:lpstr>PowerPoint Presentation</vt:lpstr>
      <vt:lpstr>PowerPoint Presentation</vt:lpstr>
      <vt:lpstr>Derivative forms</vt:lpstr>
      <vt:lpstr>Sugar Acids</vt:lpstr>
      <vt:lpstr>Sugar ALCOHOLS</vt:lpstr>
      <vt:lpstr>PowerPoint Presentation</vt:lpstr>
      <vt:lpstr>PowerPoint Presentation</vt:lpstr>
      <vt:lpstr>Deoxy sugars</vt:lpstr>
      <vt:lpstr>PowerPoint Presentation</vt:lpstr>
      <vt:lpstr>SUGAR ESTERS</vt:lpstr>
      <vt:lpstr>AMINO sugars</vt:lpstr>
      <vt:lpstr>PowerPoint Presentation</vt:lpstr>
      <vt:lpstr>DIsaccharides</vt:lpstr>
      <vt:lpstr>PowerPoint Presentation</vt:lpstr>
      <vt:lpstr>DIsaccharides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BIOCHEMISTRY I</dc:title>
  <dc:creator>KopZa</dc:creator>
  <cp:lastModifiedBy>KopZa</cp:lastModifiedBy>
  <cp:revision>45</cp:revision>
  <dcterms:created xsi:type="dcterms:W3CDTF">2016-08-28T09:18:30Z</dcterms:created>
  <dcterms:modified xsi:type="dcterms:W3CDTF">2016-08-28T14:08:06Z</dcterms:modified>
</cp:coreProperties>
</file>