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C026D-4139-46EF-8116-B6E1441D2670}" type="datetimeFigureOut">
              <a:rPr lang="th-TH" smtClean="0"/>
              <a:t>05/09/59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A506A-89BA-48F6-97D8-490C2A1ADF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107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15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16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18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3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4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5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8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10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11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13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D32F-8F00-4167-9D9D-92096EE782D6}" type="datetime1">
              <a:rPr lang="th-TH" smtClean="0"/>
              <a:t>05/09/59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3109-008F-4BA7-8B0E-2C3B5B51634E}" type="datetime1">
              <a:rPr lang="th-TH" smtClean="0"/>
              <a:t>05/09/59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B1FB-8819-4562-B969-F07DF3E83272}" type="datetime1">
              <a:rPr lang="th-TH" smtClean="0"/>
              <a:t>05/09/59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BF79-3795-47BC-B609-EEABFD4AA8E5}" type="datetime1">
              <a:rPr lang="th-TH" smtClean="0"/>
              <a:t>05/09/59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98ABB-95D6-429F-A175-52875DF0AFF6}" type="datetime1">
              <a:rPr lang="th-TH" smtClean="0"/>
              <a:t>05/09/59</a:t>
            </a:fld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337D-6DA5-4A56-9FBE-04CB175D69CD}" type="datetime1">
              <a:rPr lang="th-TH" smtClean="0"/>
              <a:t>05/09/59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29F1-0195-4481-AFF5-AF1D46FF7B5A}" type="datetime1">
              <a:rPr lang="th-TH" smtClean="0"/>
              <a:t>05/09/59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31AFB-CAC7-47DD-A4F8-D338294A75EC}" type="datetime1">
              <a:rPr lang="th-TH" smtClean="0"/>
              <a:t>05/09/59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64AD-0DD5-4227-A4C4-41FBDA735264}" type="datetime1">
              <a:rPr lang="th-TH" smtClean="0"/>
              <a:t>05/09/59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1525C-999C-4CC9-A382-0BD0423AF6BC}" type="datetime1">
              <a:rPr lang="th-TH" smtClean="0"/>
              <a:t>05/09/59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125C-2DAC-4A92-87DD-5CE56FC6B8F5}" type="datetime1">
              <a:rPr lang="th-TH" smtClean="0"/>
              <a:t>05/09/59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58E1D99-49B9-4208-B623-9EAA07703391}" type="datetime1">
              <a:rPr lang="th-TH" smtClean="0"/>
              <a:t>05/09/59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CARBOHYDRATE II</a:t>
            </a:r>
            <a:endParaRPr lang="th-TH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BIOCHEMISTRY I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613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Cellulose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เป็น </a:t>
            </a:r>
            <a:r>
              <a:rPr lang="en-US" sz="3600" dirty="0" smtClean="0"/>
              <a:t>structural polysaccharide</a:t>
            </a:r>
            <a:endParaRPr lang="th-TH" sz="3600" dirty="0" smtClean="0"/>
          </a:p>
          <a:p>
            <a:r>
              <a:rPr lang="th-TH" sz="3600" dirty="0" smtClean="0"/>
              <a:t>เป็นโพลิเม</a:t>
            </a:r>
            <a:r>
              <a:rPr lang="th-TH" sz="3600" dirty="0" err="1" smtClean="0"/>
              <a:t>อร์ธรรม</a:t>
            </a:r>
            <a:r>
              <a:rPr lang="th-TH" sz="3600" dirty="0" smtClean="0"/>
              <a:t>ชาติที่พบมากที่สุดในโลก</a:t>
            </a:r>
          </a:p>
          <a:p>
            <a:r>
              <a:rPr lang="th-TH" sz="3600" dirty="0" smtClean="0"/>
              <a:t>พบในผนังเซลล์พืช</a:t>
            </a:r>
          </a:p>
          <a:p>
            <a:r>
              <a:rPr lang="th-TH" sz="3600" dirty="0" smtClean="0"/>
              <a:t>โครงสร้างเป็น </a:t>
            </a:r>
            <a:r>
              <a:rPr lang="en-US" sz="3600" dirty="0" err="1" smtClean="0"/>
              <a:t>homopolymer</a:t>
            </a:r>
            <a:r>
              <a:rPr lang="en-US" sz="3600" dirty="0" smtClean="0"/>
              <a:t> </a:t>
            </a:r>
            <a:r>
              <a:rPr lang="th-TH" sz="3600" dirty="0" smtClean="0"/>
              <a:t>ของ </a:t>
            </a:r>
            <a:r>
              <a:rPr lang="en-US" sz="3600" dirty="0" smtClean="0"/>
              <a:t>D-glucose </a:t>
            </a:r>
            <a:r>
              <a:rPr lang="th-TH" sz="3600" dirty="0" smtClean="0"/>
              <a:t>ต่อกันด้วยพันธะ </a:t>
            </a:r>
            <a:r>
              <a:rPr lang="el-GR" sz="3600" dirty="0" smtClean="0">
                <a:latin typeface="Times New Roman" pitchFamily="18" charset="0"/>
              </a:rPr>
              <a:t>β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dirty="0"/>
              <a:t>(1</a:t>
            </a:r>
            <a:r>
              <a:rPr lang="th-TH" sz="3600" dirty="0" smtClean="0"/>
              <a:t>→</a:t>
            </a:r>
            <a:r>
              <a:rPr lang="en-US" sz="3600" dirty="0" smtClean="0"/>
              <a:t>4)</a:t>
            </a:r>
            <a:r>
              <a:rPr lang="th-TH" sz="3600" dirty="0" smtClean="0"/>
              <a:t> 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10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Cellulose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สัตว์เคี้ยวเอื้อง ปลวก ย่อย </a:t>
            </a:r>
            <a:r>
              <a:rPr lang="en-US" sz="3600" dirty="0" smtClean="0"/>
              <a:t>cellulose </a:t>
            </a:r>
            <a:r>
              <a:rPr lang="th-TH" sz="3600" dirty="0" smtClean="0"/>
              <a:t>ได้ เพราะมีเอนไซม์ </a:t>
            </a:r>
            <a:r>
              <a:rPr lang="en-US" sz="3600" dirty="0" err="1" smtClean="0"/>
              <a:t>cellulase</a:t>
            </a:r>
            <a:r>
              <a:rPr lang="en-US" sz="3600" dirty="0" smtClean="0"/>
              <a:t> </a:t>
            </a:r>
            <a:r>
              <a:rPr lang="th-TH" sz="3600" dirty="0" smtClean="0"/>
              <a:t>จากแบคทีเรีย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11</a:t>
            </a:fld>
            <a:endParaRPr lang="th-TH" dirty="0">
              <a:solidFill>
                <a:srgbClr val="564B3C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27734"/>
            <a:ext cx="4383966" cy="244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0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12</a:t>
            </a:fld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452"/>
            <a:ext cx="6556248" cy="508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557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Chitin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dirty="0" smtClean="0"/>
              <a:t>เป็น </a:t>
            </a:r>
            <a:r>
              <a:rPr lang="en-US" sz="3600" dirty="0" smtClean="0"/>
              <a:t>structural polysaccharide</a:t>
            </a:r>
            <a:endParaRPr lang="th-TH" sz="3600" dirty="0" smtClean="0"/>
          </a:p>
          <a:p>
            <a:r>
              <a:rPr lang="th-TH" sz="3600" dirty="0" smtClean="0"/>
              <a:t>คล้ายกับเซลลูโลส แต่มีหน่วยย่อยเป็น </a:t>
            </a:r>
            <a:r>
              <a:rPr lang="en-US" sz="3600" dirty="0" smtClean="0"/>
              <a:t>N-acetyl-D-glucosamine</a:t>
            </a:r>
            <a:endParaRPr lang="th-TH" sz="3600" dirty="0" smtClean="0"/>
          </a:p>
          <a:p>
            <a:r>
              <a:rPr lang="th-TH" sz="3600" dirty="0" smtClean="0"/>
              <a:t>พบใน </a:t>
            </a:r>
            <a:r>
              <a:rPr lang="en-US" sz="3600" dirty="0" smtClean="0"/>
              <a:t>crustaceans, </a:t>
            </a:r>
            <a:r>
              <a:rPr lang="th-TH" sz="3600" dirty="0" smtClean="0"/>
              <a:t>แมลง และแมงมุม</a:t>
            </a:r>
          </a:p>
          <a:p>
            <a:r>
              <a:rPr lang="th-TH" sz="3600" dirty="0" smtClean="0"/>
              <a:t>เป็นคาร์โบไฮเดรตที่พบมากอันดับสองของโลก</a:t>
            </a:r>
          </a:p>
          <a:p>
            <a:r>
              <a:rPr lang="th-TH" sz="3600" dirty="0" smtClean="0"/>
              <a:t>ประยุกต์ใช้ในอุตสาหกรรมต่าง ๆ มากมาย เช่น เคลือบผิวผลไม้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13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4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14</a:t>
            </a:fld>
            <a:endParaRPr lang="th-T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945"/>
            <a:ext cx="779790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4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Agarose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“</a:t>
            </a:r>
            <a:r>
              <a:rPr lang="th-TH" sz="3600" dirty="0" smtClean="0">
                <a:solidFill>
                  <a:srgbClr val="C00000"/>
                </a:solidFill>
              </a:rPr>
              <a:t>วุ้น</a:t>
            </a:r>
            <a:r>
              <a:rPr lang="en-US" sz="3600" dirty="0" smtClean="0"/>
              <a:t>”</a:t>
            </a:r>
            <a:r>
              <a:rPr lang="th-TH" sz="3600" dirty="0" smtClean="0"/>
              <a:t>พบในสาหร่ายทะเลสีแดงพวก </a:t>
            </a:r>
            <a:r>
              <a:rPr lang="en-US" sz="3600" dirty="0" err="1" smtClean="0"/>
              <a:t>Rhodophyceae</a:t>
            </a:r>
            <a:endParaRPr lang="en-US" sz="3600" dirty="0" smtClean="0"/>
          </a:p>
          <a:p>
            <a:r>
              <a:rPr lang="th-TH" sz="3600" dirty="0" smtClean="0"/>
              <a:t>ประกอบด้วย </a:t>
            </a:r>
            <a:r>
              <a:rPr lang="en-US" sz="3600" dirty="0" smtClean="0"/>
              <a:t>D-</a:t>
            </a:r>
            <a:r>
              <a:rPr lang="en-US" sz="3600" dirty="0" err="1" smtClean="0"/>
              <a:t>galactose</a:t>
            </a:r>
            <a:r>
              <a:rPr lang="en-US" sz="3600" dirty="0" smtClean="0"/>
              <a:t> </a:t>
            </a:r>
            <a:r>
              <a:rPr lang="th-TH" sz="3600" dirty="0" smtClean="0"/>
              <a:t>และอนุพันธ์มาต่อกัน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15</a:t>
            </a:fld>
            <a:endParaRPr lang="th-TH" dirty="0">
              <a:solidFill>
                <a:srgbClr val="564B3C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228" y="2499742"/>
            <a:ext cx="3200969" cy="25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96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glycosaminoglycans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ทำหน้าที่ต่าง ๆ ทั้งภายนอกและภายในเซลล์</a:t>
            </a:r>
          </a:p>
          <a:p>
            <a:r>
              <a:rPr lang="th-TH" sz="3600" dirty="0" smtClean="0"/>
              <a:t>เป็น </a:t>
            </a:r>
            <a:r>
              <a:rPr lang="en-US" sz="3600" dirty="0" smtClean="0"/>
              <a:t>linear chains </a:t>
            </a:r>
            <a:r>
              <a:rPr lang="th-TH" sz="3600" dirty="0" smtClean="0"/>
              <a:t>ของหน่วย </a:t>
            </a:r>
            <a:r>
              <a:rPr lang="en-US" sz="3600" dirty="0" smtClean="0"/>
              <a:t>disaccharide</a:t>
            </a:r>
          </a:p>
          <a:p>
            <a:r>
              <a:rPr lang="th-TH" sz="3600" dirty="0" smtClean="0"/>
              <a:t>ประกอบด้วย </a:t>
            </a:r>
            <a:r>
              <a:rPr lang="en-US" sz="3600" dirty="0" smtClean="0"/>
              <a:t>amino sugar </a:t>
            </a:r>
          </a:p>
          <a:p>
            <a:r>
              <a:rPr lang="th-TH" sz="3600" dirty="0" smtClean="0"/>
              <a:t>มีหมู่ </a:t>
            </a:r>
            <a:r>
              <a:rPr lang="en-US" sz="3600" dirty="0" smtClean="0"/>
              <a:t>sulfate </a:t>
            </a:r>
            <a:r>
              <a:rPr lang="th-TH" sz="3600" dirty="0" smtClean="0"/>
              <a:t>หรือ </a:t>
            </a:r>
            <a:r>
              <a:rPr lang="en-US" sz="3600" dirty="0" smtClean="0"/>
              <a:t>carboxylate </a:t>
            </a:r>
            <a:r>
              <a:rPr lang="th-TH" sz="3600" dirty="0" smtClean="0"/>
              <a:t>ที่มีประจุลบอยู่ด้วย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16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17</a:t>
            </a:fld>
            <a:endParaRPr lang="th-T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977"/>
            <a:ext cx="9067800" cy="435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365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glycosaminoglycans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chondroitins</a:t>
            </a:r>
            <a:r>
              <a:rPr lang="en-US" sz="3600" dirty="0" smtClean="0"/>
              <a:t> </a:t>
            </a:r>
            <a:r>
              <a:rPr lang="th-TH" sz="3600" dirty="0" smtClean="0"/>
              <a:t>และ </a:t>
            </a:r>
            <a:r>
              <a:rPr lang="en-US" sz="3600" dirty="0" err="1" smtClean="0"/>
              <a:t>keratan</a:t>
            </a:r>
            <a:r>
              <a:rPr lang="en-US" sz="3600" dirty="0" smtClean="0"/>
              <a:t> sulfate </a:t>
            </a:r>
            <a:r>
              <a:rPr lang="th-TH" sz="3600" dirty="0" smtClean="0"/>
              <a:t>พบที่เอ็น กระดูกอ่อนและ </a:t>
            </a:r>
            <a:r>
              <a:rPr lang="en-US" sz="3600" dirty="0" smtClean="0"/>
              <a:t>connective tissue</a:t>
            </a:r>
            <a:endParaRPr lang="th-TH" sz="3600" dirty="0" smtClean="0"/>
          </a:p>
          <a:p>
            <a:r>
              <a:rPr lang="en-US" sz="3600" dirty="0" smtClean="0"/>
              <a:t>heparin </a:t>
            </a:r>
            <a:r>
              <a:rPr lang="th-TH" sz="3600" dirty="0" smtClean="0"/>
              <a:t>ป้องกันเลือดแข็งตัว</a:t>
            </a:r>
            <a:endParaRPr lang="en-US" sz="3600" dirty="0" smtClean="0"/>
          </a:p>
          <a:p>
            <a:r>
              <a:rPr lang="en-US" sz="3600" dirty="0" err="1" smtClean="0"/>
              <a:t>dermatan</a:t>
            </a:r>
            <a:r>
              <a:rPr lang="en-US" sz="3600" dirty="0" smtClean="0"/>
              <a:t> sulfate </a:t>
            </a:r>
            <a:r>
              <a:rPr lang="th-TH" sz="3600" dirty="0" smtClean="0"/>
              <a:t>พบที่ผิวหนัง</a:t>
            </a:r>
            <a:endParaRPr lang="en-US" sz="3600" dirty="0" smtClean="0"/>
          </a:p>
          <a:p>
            <a:r>
              <a:rPr lang="en-US" sz="3600" dirty="0" err="1" smtClean="0"/>
              <a:t>Hyaluronate</a:t>
            </a:r>
            <a:r>
              <a:rPr lang="en-US" sz="3600" dirty="0" smtClean="0"/>
              <a:t> </a:t>
            </a:r>
            <a:r>
              <a:rPr lang="th-TH" sz="3600" dirty="0" smtClean="0"/>
              <a:t>พบในลูกตาและ </a:t>
            </a:r>
            <a:r>
              <a:rPr lang="en-US" sz="3600" dirty="0" smtClean="0">
                <a:solidFill>
                  <a:srgbClr val="C00000"/>
                </a:solidFill>
              </a:rPr>
              <a:t>synovial fluid</a:t>
            </a:r>
            <a:endParaRPr lang="th-TH" sz="3600" dirty="0" smtClean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18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1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Peptidoglycans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>
                <a:solidFill>
                  <a:schemeClr val="tx1"/>
                </a:solidFill>
              </a:rPr>
              <a:t>พบในผนังเซลล์แบคทีเรีย บางครั้งเรียกว่า </a:t>
            </a:r>
            <a:r>
              <a:rPr lang="en-US" sz="3600" dirty="0" err="1" smtClean="0">
                <a:solidFill>
                  <a:schemeClr val="tx1"/>
                </a:solidFill>
              </a:rPr>
              <a:t>murein</a:t>
            </a:r>
            <a:endParaRPr lang="en-US" sz="3600" dirty="0" smtClean="0">
              <a:solidFill>
                <a:schemeClr val="tx1"/>
              </a:solidFill>
            </a:endParaRPr>
          </a:p>
          <a:p>
            <a:r>
              <a:rPr lang="th-TH" sz="3600" dirty="0" smtClean="0">
                <a:solidFill>
                  <a:schemeClr val="tx1"/>
                </a:solidFill>
              </a:rPr>
              <a:t>ประกอบด้วยโพลิ</a:t>
            </a:r>
            <a:r>
              <a:rPr lang="th-TH" sz="3600" dirty="0" err="1" smtClean="0">
                <a:solidFill>
                  <a:schemeClr val="tx1"/>
                </a:solidFill>
              </a:rPr>
              <a:t>เมอร์</a:t>
            </a:r>
            <a:r>
              <a:rPr lang="th-TH" sz="3600" dirty="0" smtClean="0">
                <a:solidFill>
                  <a:schemeClr val="tx1"/>
                </a:solidFill>
              </a:rPr>
              <a:t>ของ </a:t>
            </a:r>
            <a:r>
              <a:rPr lang="en-US" sz="3600" dirty="0" smtClean="0">
                <a:solidFill>
                  <a:schemeClr val="tx1"/>
                </a:solidFill>
              </a:rPr>
              <a:t>NAG </a:t>
            </a:r>
            <a:r>
              <a:rPr lang="th-TH" sz="3600" dirty="0" smtClean="0">
                <a:solidFill>
                  <a:schemeClr val="tx1"/>
                </a:solidFill>
              </a:rPr>
              <a:t>กับ </a:t>
            </a:r>
            <a:r>
              <a:rPr lang="en-US" sz="3600" dirty="0" smtClean="0">
                <a:solidFill>
                  <a:schemeClr val="tx1"/>
                </a:solidFill>
              </a:rPr>
              <a:t>NAM </a:t>
            </a:r>
            <a:r>
              <a:rPr lang="th-TH" sz="3600" dirty="0" smtClean="0">
                <a:solidFill>
                  <a:schemeClr val="tx1"/>
                </a:solidFill>
              </a:rPr>
              <a:t>ต่อกันด้วยพันธะ </a:t>
            </a:r>
            <a:r>
              <a:rPr lang="el-GR" sz="3600" dirty="0">
                <a:latin typeface="Times New Roman" pitchFamily="18" charset="0"/>
              </a:rPr>
              <a:t>β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/>
              <a:t>(1</a:t>
            </a:r>
            <a:r>
              <a:rPr lang="th-TH" sz="3600" dirty="0"/>
              <a:t>→</a:t>
            </a:r>
            <a:r>
              <a:rPr lang="en-US" sz="3600" dirty="0"/>
              <a:t>4)</a:t>
            </a:r>
            <a:r>
              <a:rPr lang="th-TH" sz="3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th-TH" sz="3600" dirty="0" smtClean="0">
                <a:solidFill>
                  <a:schemeClr val="tx1"/>
                </a:solidFill>
              </a:rPr>
              <a:t>มี </a:t>
            </a:r>
            <a:r>
              <a:rPr lang="en-US" sz="3600" dirty="0" smtClean="0">
                <a:solidFill>
                  <a:schemeClr val="tx1"/>
                </a:solidFill>
              </a:rPr>
              <a:t>peptide </a:t>
            </a:r>
            <a:r>
              <a:rPr lang="th-TH" sz="3600" dirty="0" smtClean="0">
                <a:solidFill>
                  <a:schemeClr val="tx1"/>
                </a:solidFill>
              </a:rPr>
              <a:t>มาเชื่อมต่อด้วย</a:t>
            </a:r>
            <a:endParaRPr lang="th-TH" sz="36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19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7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POLYsaccharides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sz="3600" dirty="0" smtClean="0"/>
              <a:t>เรียกอีกอย่างว่า </a:t>
            </a:r>
            <a:r>
              <a:rPr lang="en-US" sz="3600" dirty="0" err="1" smtClean="0"/>
              <a:t>glycans</a:t>
            </a:r>
            <a:endParaRPr lang="th-TH" sz="3600" dirty="0" smtClean="0"/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เกิดจาก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monosaccharide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และอนุพันธ์มาต่อกัน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ถ้าประกอบด้วย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monosaccharide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เพียงชนิดเดียวมาต่อกัน เรียกว่า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homopolysaccharide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ถ้าประกอบด้วย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mono…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มากกว่า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1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ชนิด เรียกว่า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hetero..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20</a:t>
            </a:fld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5486"/>
            <a:ext cx="482453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912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21</a:t>
            </a:fld>
            <a:endParaRPr lang="th-T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470"/>
            <a:ext cx="6850935" cy="503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649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Glycoproteins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sz="3600" dirty="0" smtClean="0"/>
              <a:t>โปรตีนหลายชนิดเป็น </a:t>
            </a:r>
            <a:r>
              <a:rPr lang="en-US" sz="3600" dirty="0" smtClean="0"/>
              <a:t>glycoprotein</a:t>
            </a:r>
          </a:p>
          <a:p>
            <a:r>
              <a:rPr lang="th-TH" sz="3600" dirty="0" smtClean="0"/>
              <a:t>ประกอบด้วย </a:t>
            </a:r>
            <a:r>
              <a:rPr lang="en-US" sz="3600" dirty="0" smtClean="0"/>
              <a:t>oligosaccharide </a:t>
            </a:r>
            <a:r>
              <a:rPr lang="th-TH" sz="3600" dirty="0" smtClean="0"/>
              <a:t>เชื่อมต่อกับโปรตีนด้วยพันธะโควา</a:t>
            </a:r>
            <a:r>
              <a:rPr lang="th-TH" sz="3600" dirty="0" err="1" smtClean="0"/>
              <a:t>เลนต์</a:t>
            </a:r>
            <a:endParaRPr lang="th-TH" sz="3600" dirty="0" smtClean="0"/>
          </a:p>
          <a:p>
            <a:r>
              <a:rPr lang="th-TH" sz="3600" dirty="0" smtClean="0"/>
              <a:t>ถ้าเชื่อมต่อด้วยหมู่ </a:t>
            </a:r>
            <a:r>
              <a:rPr lang="en-US" sz="3600" dirty="0" smtClean="0"/>
              <a:t>–OH </a:t>
            </a:r>
            <a:r>
              <a:rPr lang="th-TH" sz="3600" dirty="0" smtClean="0"/>
              <a:t>ของ </a:t>
            </a:r>
            <a:r>
              <a:rPr lang="en-US" sz="3600" dirty="0" smtClean="0"/>
              <a:t>serine, threonine </a:t>
            </a:r>
            <a:r>
              <a:rPr lang="th-TH" sz="3600" dirty="0" smtClean="0"/>
              <a:t>หรือ </a:t>
            </a:r>
            <a:r>
              <a:rPr lang="en-US" sz="3600" dirty="0" err="1" smtClean="0"/>
              <a:t>hydroxylysine</a:t>
            </a:r>
            <a:r>
              <a:rPr lang="en-US" sz="3600" dirty="0" smtClean="0"/>
              <a:t> </a:t>
            </a:r>
            <a:r>
              <a:rPr lang="th-TH" sz="3600" dirty="0" smtClean="0"/>
              <a:t>เรียกว่า </a:t>
            </a:r>
            <a:r>
              <a:rPr lang="en-US" sz="3600" dirty="0" smtClean="0"/>
              <a:t>O-linked saccharide</a:t>
            </a:r>
            <a:endParaRPr lang="en-US" sz="3600" dirty="0"/>
          </a:p>
          <a:p>
            <a:r>
              <a:rPr lang="th-TH" sz="3600" dirty="0" smtClean="0"/>
              <a:t>ถ้าเชื่อมต่อด้วย </a:t>
            </a:r>
            <a:r>
              <a:rPr lang="en-US" sz="3600" dirty="0" smtClean="0"/>
              <a:t>amide </a:t>
            </a:r>
            <a:r>
              <a:rPr lang="th-TH" sz="3600" dirty="0" smtClean="0"/>
              <a:t>ของ </a:t>
            </a:r>
            <a:r>
              <a:rPr lang="en-US" sz="3600" dirty="0" smtClean="0"/>
              <a:t>asparagine </a:t>
            </a:r>
            <a:r>
              <a:rPr lang="th-TH" sz="3600" dirty="0" smtClean="0"/>
              <a:t>เรียกว่า </a:t>
            </a:r>
            <a:r>
              <a:rPr lang="en-US" sz="3600" dirty="0" smtClean="0"/>
              <a:t>N-linked saccharide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22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5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23</a:t>
            </a:fld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3518"/>
            <a:ext cx="747946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24</a:t>
            </a:fld>
            <a:endParaRPr lang="th-T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0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POLYsaccharides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sz="3600" dirty="0" smtClean="0"/>
              <a:t>องค์ประกอบที่พบบ่อยคือ </a:t>
            </a:r>
            <a:r>
              <a:rPr lang="en-US" sz="3600" dirty="0" smtClean="0">
                <a:solidFill>
                  <a:srgbClr val="00B050"/>
                </a:solidFill>
              </a:rPr>
              <a:t>D-glucose </a:t>
            </a:r>
            <a:r>
              <a:rPr lang="th-TH" sz="3600" dirty="0" smtClean="0"/>
              <a:t>แต่ก็พบ </a:t>
            </a:r>
            <a:r>
              <a:rPr lang="en-US" sz="3600" dirty="0" smtClean="0"/>
              <a:t>D-fructose, D-</a:t>
            </a:r>
            <a:r>
              <a:rPr lang="en-US" sz="3600" dirty="0" err="1" smtClean="0"/>
              <a:t>galactose</a:t>
            </a:r>
            <a:r>
              <a:rPr lang="en-US" sz="3600" dirty="0" smtClean="0"/>
              <a:t>, L-</a:t>
            </a:r>
            <a:r>
              <a:rPr lang="en-US" sz="3600" dirty="0" err="1" smtClean="0"/>
              <a:t>galactose</a:t>
            </a:r>
            <a:r>
              <a:rPr lang="en-US" sz="3600" dirty="0" smtClean="0"/>
              <a:t>, D-mannose, L-arabinose </a:t>
            </a:r>
            <a:r>
              <a:rPr lang="th-TH" sz="3600" dirty="0" smtClean="0"/>
              <a:t>และ </a:t>
            </a:r>
            <a:r>
              <a:rPr lang="en-US" sz="3600" dirty="0" smtClean="0"/>
              <a:t>D-xylose </a:t>
            </a:r>
            <a:r>
              <a:rPr lang="th-TH" sz="3600" dirty="0" smtClean="0"/>
              <a:t>เช่นกัน</a:t>
            </a:r>
          </a:p>
          <a:p>
            <a:r>
              <a:rPr lang="th-TH" sz="3600" dirty="0" smtClean="0"/>
              <a:t>อนุพันธ์ที่พบบ่อยคือ </a:t>
            </a:r>
            <a:r>
              <a:rPr lang="en-US" sz="3600" dirty="0" smtClean="0">
                <a:solidFill>
                  <a:srgbClr val="C00000"/>
                </a:solidFill>
              </a:rPr>
              <a:t>amino sugars </a:t>
            </a:r>
            <a:r>
              <a:rPr lang="th-TH" sz="3600" dirty="0" smtClean="0"/>
              <a:t>เช่น </a:t>
            </a:r>
            <a:r>
              <a:rPr lang="en-US" sz="3600" dirty="0" smtClean="0"/>
              <a:t>D-glucosamine </a:t>
            </a:r>
            <a:r>
              <a:rPr lang="th-TH" sz="3600" dirty="0" smtClean="0"/>
              <a:t>และ </a:t>
            </a:r>
            <a:r>
              <a:rPr lang="en-US" sz="3600" dirty="0" smtClean="0"/>
              <a:t>D-</a:t>
            </a:r>
            <a:r>
              <a:rPr lang="en-US" sz="3600" dirty="0" err="1" smtClean="0"/>
              <a:t>galactosamine</a:t>
            </a:r>
            <a:endParaRPr lang="en-US" sz="3600" dirty="0" smtClean="0"/>
          </a:p>
          <a:p>
            <a:r>
              <a:rPr lang="en-US" sz="3600" dirty="0" smtClean="0"/>
              <a:t>N-</a:t>
            </a:r>
            <a:r>
              <a:rPr lang="en-US" sz="3600" dirty="0" err="1" smtClean="0"/>
              <a:t>acetylneuraminic</a:t>
            </a:r>
            <a:r>
              <a:rPr lang="en-US" sz="3600" dirty="0" smtClean="0"/>
              <a:t> acid </a:t>
            </a:r>
            <a:r>
              <a:rPr lang="th-TH" sz="3600" dirty="0" smtClean="0"/>
              <a:t>และ</a:t>
            </a:r>
            <a:r>
              <a:rPr lang="en-US" sz="3600" dirty="0" smtClean="0"/>
              <a:t> N-</a:t>
            </a:r>
            <a:r>
              <a:rPr lang="en-US" sz="3600" dirty="0" err="1" smtClean="0"/>
              <a:t>acetylmuramic</a:t>
            </a:r>
            <a:r>
              <a:rPr lang="en-US" sz="3600" dirty="0" smtClean="0"/>
              <a:t> acid </a:t>
            </a:r>
            <a:r>
              <a:rPr lang="th-TH" sz="3600" dirty="0" smtClean="0"/>
              <a:t>ก็พบบ่อย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3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หน้าที่ของ </a:t>
            </a:r>
            <a:r>
              <a:rPr lang="en-US" dirty="0" err="1" smtClean="0"/>
              <a:t>POLYsaccharides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เป็นแหล่งพลังงานสะสมของเซลล์ เช่น แป้งและไกลโคเจน</a:t>
            </a:r>
          </a:p>
          <a:p>
            <a:r>
              <a:rPr lang="th-TH" sz="3600" dirty="0" smtClean="0"/>
              <a:t>เป็นโครงสร้างของเซลล์ เช่น </a:t>
            </a:r>
            <a:r>
              <a:rPr lang="en-US" sz="3600" dirty="0" smtClean="0"/>
              <a:t>chitin </a:t>
            </a:r>
            <a:r>
              <a:rPr lang="th-TH" sz="3600" dirty="0" smtClean="0"/>
              <a:t>และเซลลูโลส</a:t>
            </a:r>
          </a:p>
          <a:p>
            <a:r>
              <a:rPr lang="th-TH" sz="3600" dirty="0" smtClean="0"/>
              <a:t>ป้องกันรักษาเซลล์ เช่นพวก </a:t>
            </a:r>
            <a:r>
              <a:rPr lang="en-US" sz="3600" dirty="0" err="1" smtClean="0"/>
              <a:t>mucopolysaccharides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4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5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แป้ง (</a:t>
            </a:r>
            <a:r>
              <a:rPr lang="en-US" dirty="0" smtClean="0"/>
              <a:t>starch)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dirty="0" smtClean="0"/>
              <a:t>สะสมในพืช มี </a:t>
            </a:r>
            <a:r>
              <a:rPr lang="en-US" sz="3600" dirty="0" smtClean="0"/>
              <a:t>2 </a:t>
            </a:r>
            <a:r>
              <a:rPr lang="th-TH" sz="3600" dirty="0" smtClean="0"/>
              <a:t>แบบคือ </a:t>
            </a:r>
            <a:r>
              <a:rPr lang="el-GR" sz="3600" dirty="0" smtClean="0">
                <a:latin typeface="Times New Roman" pitchFamily="18" charset="0"/>
              </a:rPr>
              <a:t>α</a:t>
            </a:r>
            <a:r>
              <a:rPr lang="en-US" sz="3600" dirty="0" smtClean="0"/>
              <a:t>-amylose </a:t>
            </a:r>
            <a:r>
              <a:rPr lang="th-TH" sz="3600" dirty="0" smtClean="0"/>
              <a:t>กับ </a:t>
            </a:r>
            <a:r>
              <a:rPr lang="en-US" sz="3600" dirty="0" smtClean="0"/>
              <a:t>amylopectin</a:t>
            </a:r>
            <a:endParaRPr lang="th-TH" sz="3600" dirty="0" smtClean="0"/>
          </a:p>
          <a:p>
            <a:r>
              <a:rPr lang="th-TH" sz="3600" dirty="0" smtClean="0"/>
              <a:t>ในธรรมชาติส่วนมากพบ </a:t>
            </a:r>
            <a:r>
              <a:rPr lang="el-GR" sz="3600" dirty="0">
                <a:latin typeface="Times New Roman" pitchFamily="18" charset="0"/>
              </a:rPr>
              <a:t>α</a:t>
            </a:r>
            <a:r>
              <a:rPr lang="en-US" sz="3600" dirty="0"/>
              <a:t>-amylose </a:t>
            </a:r>
            <a:r>
              <a:rPr lang="en-US" sz="3600" dirty="0" smtClean="0"/>
              <a:t>10-30%</a:t>
            </a:r>
            <a:endParaRPr lang="th-TH" sz="3600" dirty="0" smtClean="0"/>
          </a:p>
          <a:p>
            <a:r>
              <a:rPr lang="el-GR" sz="3600" dirty="0">
                <a:latin typeface="Times New Roman" pitchFamily="18" charset="0"/>
              </a:rPr>
              <a:t>α</a:t>
            </a:r>
            <a:r>
              <a:rPr lang="en-US" sz="3600" dirty="0" smtClean="0"/>
              <a:t>-amylose</a:t>
            </a:r>
            <a:r>
              <a:rPr lang="th-TH" sz="3600" dirty="0" smtClean="0"/>
              <a:t> เป็น </a:t>
            </a:r>
            <a:r>
              <a:rPr lang="en-US" sz="3600" dirty="0" smtClean="0"/>
              <a:t>linear chain </a:t>
            </a:r>
            <a:r>
              <a:rPr lang="th-TH" sz="3600" dirty="0" smtClean="0"/>
              <a:t>ของ </a:t>
            </a:r>
            <a:r>
              <a:rPr lang="en-US" sz="3600" dirty="0" smtClean="0"/>
              <a:t>D-glucose </a:t>
            </a:r>
            <a:r>
              <a:rPr lang="th-TH" sz="3600" dirty="0" smtClean="0"/>
              <a:t>ต่อกันแบบ </a:t>
            </a:r>
            <a:r>
              <a:rPr lang="el-GR" sz="3600" dirty="0" smtClean="0">
                <a:latin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dirty="0" smtClean="0"/>
              <a:t>(1</a:t>
            </a:r>
            <a:r>
              <a:rPr lang="th-TH" sz="3600" dirty="0" smtClean="0"/>
              <a:t> →</a:t>
            </a:r>
            <a:r>
              <a:rPr lang="en-US" sz="3600" dirty="0" smtClean="0"/>
              <a:t>4)</a:t>
            </a:r>
          </a:p>
          <a:p>
            <a:r>
              <a:rPr lang="en-US" sz="3600" dirty="0" smtClean="0"/>
              <a:t>Amylopectin </a:t>
            </a:r>
            <a:r>
              <a:rPr lang="th-TH" sz="3600" dirty="0" smtClean="0"/>
              <a:t>มีกิ่ง </a:t>
            </a:r>
            <a:r>
              <a:rPr lang="el-GR" sz="3600" dirty="0">
                <a:latin typeface="Times New Roman" pitchFamily="18" charset="0"/>
              </a:rPr>
              <a:t>α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/>
              <a:t>(1</a:t>
            </a:r>
            <a:r>
              <a:rPr lang="th-TH" sz="3600" dirty="0"/>
              <a:t> </a:t>
            </a:r>
            <a:r>
              <a:rPr lang="th-TH" sz="3600" dirty="0" smtClean="0"/>
              <a:t>→</a:t>
            </a:r>
            <a:r>
              <a:rPr lang="en-US" sz="3600" dirty="0" smtClean="0"/>
              <a:t>6)</a:t>
            </a:r>
            <a:endParaRPr lang="en-US" sz="3600" dirty="0"/>
          </a:p>
          <a:p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5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3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6</a:t>
            </a:fld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7494"/>
            <a:ext cx="838681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47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7</a:t>
            </a:fld>
            <a:endParaRPr lang="th-T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723" y="10488"/>
            <a:ext cx="6772198" cy="508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144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glycogen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สะสมในสัตว์ พบมากที่ตับและกล้ามเนื้อ</a:t>
            </a:r>
          </a:p>
          <a:p>
            <a:r>
              <a:rPr lang="th-TH" sz="3600" dirty="0" smtClean="0"/>
              <a:t>มีกิ่ง </a:t>
            </a:r>
            <a:r>
              <a:rPr lang="el-GR" sz="3600" dirty="0">
                <a:latin typeface="Times New Roman" pitchFamily="18" charset="0"/>
              </a:rPr>
              <a:t>α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/>
              <a:t>(1</a:t>
            </a:r>
            <a:r>
              <a:rPr lang="th-TH" sz="3600" dirty="0"/>
              <a:t> </a:t>
            </a:r>
            <a:r>
              <a:rPr lang="th-TH" sz="3600" dirty="0" smtClean="0"/>
              <a:t>→</a:t>
            </a:r>
            <a:r>
              <a:rPr lang="en-US" sz="3600" dirty="0" smtClean="0"/>
              <a:t>6) </a:t>
            </a:r>
            <a:r>
              <a:rPr lang="th-TH" sz="3600" dirty="0" smtClean="0"/>
              <a:t>เช่นเดียวกับ </a:t>
            </a:r>
            <a:r>
              <a:rPr lang="en-US" sz="3600" dirty="0" smtClean="0"/>
              <a:t>amylopectin</a:t>
            </a:r>
            <a:endParaRPr lang="en-US" sz="3600" dirty="0"/>
          </a:p>
          <a:p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8</a:t>
            </a:fld>
            <a:endParaRPr lang="th-TH" dirty="0">
              <a:solidFill>
                <a:srgbClr val="564B3C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392" y="2499742"/>
            <a:ext cx="3517792" cy="253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Dextran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พบในยีสต์และแบคทีเรีย</a:t>
            </a:r>
          </a:p>
          <a:p>
            <a:r>
              <a:rPr lang="th-TH" sz="3600" dirty="0" smtClean="0"/>
              <a:t>ต่อกันแบบ </a:t>
            </a:r>
            <a:r>
              <a:rPr lang="el-GR" sz="3600" dirty="0">
                <a:latin typeface="Times New Roman" pitchFamily="18" charset="0"/>
              </a:rPr>
              <a:t>α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/>
              <a:t>(</a:t>
            </a:r>
            <a:r>
              <a:rPr lang="en-US" sz="3600" dirty="0" smtClean="0"/>
              <a:t>1</a:t>
            </a:r>
            <a:r>
              <a:rPr lang="th-TH" sz="3600" dirty="0" smtClean="0"/>
              <a:t>→</a:t>
            </a:r>
            <a:r>
              <a:rPr lang="en-US" sz="3600" dirty="0" smtClean="0"/>
              <a:t>6) </a:t>
            </a:r>
            <a:r>
              <a:rPr lang="th-TH" sz="3600" dirty="0" smtClean="0"/>
              <a:t>โดยมีกิ่งแบบ </a:t>
            </a:r>
            <a:r>
              <a:rPr lang="en-US" sz="3600" dirty="0" smtClean="0"/>
              <a:t>1</a:t>
            </a:r>
            <a:r>
              <a:rPr lang="th-TH" sz="3600" dirty="0" smtClean="0"/>
              <a:t>→</a:t>
            </a:r>
            <a:r>
              <a:rPr lang="en-US" sz="3600" dirty="0" smtClean="0"/>
              <a:t>2, 1</a:t>
            </a:r>
            <a:r>
              <a:rPr lang="th-TH" sz="3600" dirty="0" smtClean="0"/>
              <a:t>→</a:t>
            </a:r>
            <a:r>
              <a:rPr lang="en-US" sz="3600" dirty="0" smtClean="0"/>
              <a:t>3 </a:t>
            </a:r>
            <a:r>
              <a:rPr lang="th-TH" sz="3600" dirty="0" smtClean="0"/>
              <a:t>หรือ </a:t>
            </a:r>
            <a:r>
              <a:rPr lang="en-US" sz="3600" dirty="0" smtClean="0"/>
              <a:t>1</a:t>
            </a:r>
            <a:r>
              <a:rPr lang="th-TH" sz="3600" dirty="0" smtClean="0"/>
              <a:t>→</a:t>
            </a:r>
            <a:r>
              <a:rPr lang="en-US" sz="3600" dirty="0" smtClean="0"/>
              <a:t>4 </a:t>
            </a:r>
            <a:endParaRPr lang="th-TH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9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404</TotalTime>
  <Words>486</Words>
  <Application>Microsoft Office PowerPoint</Application>
  <PresentationFormat>On-screen Show (16:9)</PresentationFormat>
  <Paragraphs>99</Paragraphs>
  <Slides>24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Apothecary</vt:lpstr>
      <vt:lpstr>BIOCHEMISTRY I</vt:lpstr>
      <vt:lpstr>POLYsaccharides</vt:lpstr>
      <vt:lpstr>POLYsaccharides</vt:lpstr>
      <vt:lpstr>หน้าที่ของ POLYsaccharides</vt:lpstr>
      <vt:lpstr>แป้ง (starch)</vt:lpstr>
      <vt:lpstr>PowerPoint Presentation</vt:lpstr>
      <vt:lpstr>PowerPoint Presentation</vt:lpstr>
      <vt:lpstr>glycogen</vt:lpstr>
      <vt:lpstr>Dextran</vt:lpstr>
      <vt:lpstr>Cellulose</vt:lpstr>
      <vt:lpstr>Cellulose</vt:lpstr>
      <vt:lpstr>PowerPoint Presentation</vt:lpstr>
      <vt:lpstr>Chitin</vt:lpstr>
      <vt:lpstr>PowerPoint Presentation</vt:lpstr>
      <vt:lpstr>Agarose</vt:lpstr>
      <vt:lpstr>glycosaminoglycans</vt:lpstr>
      <vt:lpstr>PowerPoint Presentation</vt:lpstr>
      <vt:lpstr>glycosaminoglycans</vt:lpstr>
      <vt:lpstr>Peptidoglycans</vt:lpstr>
      <vt:lpstr>PowerPoint Presentation</vt:lpstr>
      <vt:lpstr>PowerPoint Presentation</vt:lpstr>
      <vt:lpstr>Glycoproteins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 I</dc:title>
  <dc:creator>KopZa</dc:creator>
  <cp:lastModifiedBy>KopZa</cp:lastModifiedBy>
  <cp:revision>73</cp:revision>
  <dcterms:created xsi:type="dcterms:W3CDTF">2016-08-28T09:18:30Z</dcterms:created>
  <dcterms:modified xsi:type="dcterms:W3CDTF">2016-09-04T21:45:38Z</dcterms:modified>
</cp:coreProperties>
</file>