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6" r:id="rId7"/>
    <p:sldId id="308" r:id="rId8"/>
    <p:sldId id="309" r:id="rId9"/>
    <p:sldId id="260" r:id="rId10"/>
    <p:sldId id="262" r:id="rId11"/>
    <p:sldId id="267" r:id="rId12"/>
    <p:sldId id="310" r:id="rId13"/>
    <p:sldId id="263" r:id="rId14"/>
    <p:sldId id="311" r:id="rId15"/>
    <p:sldId id="264" r:id="rId16"/>
    <p:sldId id="265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8" r:id="rId27"/>
    <p:sldId id="279" r:id="rId28"/>
    <p:sldId id="280" r:id="rId29"/>
    <p:sldId id="281" r:id="rId30"/>
    <p:sldId id="282" r:id="rId31"/>
    <p:sldId id="283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</p:sldIdLst>
  <p:sldSz cx="9144000" cy="6858000" type="screen4x3"/>
  <p:notesSz cx="7099300" cy="10234613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FB1C6-1A8D-4ECD-89BE-7822B4ED220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80F78-6E05-45CF-88DF-307AB9D5593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D3605-A455-4C78-9157-08DECB5F8EE4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71451-42FA-457D-B4C2-228DC4533F3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4F7BB-EDC0-42B6-A12A-46820E72A29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51E98-CA4B-4566-89D9-CCA8A685EDF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E38F2-05A8-46D6-9EDA-A6FACDEC000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AFB13-024F-4CCB-869D-918A3ED8E76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72407-8974-4C75-8C5C-C38B9E13DDA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4724F-F32D-44F3-9490-07D96D8EB05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8F02F-EF23-4FE9-93CA-30DEC492623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31B0461-D687-474D-8DE0-33E8CEF6B43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01402313</a:t>
            </a:r>
            <a:endParaRPr lang="th-TH" dirty="0" smtClean="0">
              <a:solidFill>
                <a:srgbClr val="FFFF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</a:rPr>
              <a:t>Biochemistry II</a:t>
            </a:r>
            <a:br>
              <a:rPr lang="en-US" sz="5400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2</a:t>
            </a:r>
            <a:r>
              <a:rPr lang="en-US" sz="4000" baseline="30000" dirty="0" smtClean="0">
                <a:solidFill>
                  <a:srgbClr val="FFFF00"/>
                </a:solidFill>
              </a:rPr>
              <a:t>nd </a:t>
            </a:r>
            <a:r>
              <a:rPr lang="en-US" sz="4000" dirty="0" smtClean="0">
                <a:solidFill>
                  <a:srgbClr val="FFFF00"/>
                </a:solidFill>
              </a:rPr>
              <a:t>Semester 2024</a:t>
            </a:r>
            <a:endParaRPr lang="th-TH" sz="4000" dirty="0" smtClean="0">
              <a:solidFill>
                <a:srgbClr val="FFFF00"/>
              </a:solidFill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877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Lysozyme</a:t>
            </a:r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Hydrolyzes 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-1,4-glycosidic bonds in the bacterial cell wall polysaccharide peptidoglycan. </a:t>
            </a:r>
            <a:r>
              <a:rPr lang="th-TH" sz="2800" smtClean="0">
                <a:solidFill>
                  <a:schemeClr val="accent1"/>
                </a:solidFill>
                <a:cs typeface="Tahoma" pitchFamily="34" charset="0"/>
                <a:sym typeface="Symbol" pitchFamily="18" charset="2"/>
              </a:rPr>
              <a:t>ย่อยผนังเซลล์แบคทีเรีย</a:t>
            </a:r>
            <a:endParaRPr lang="en-US" sz="2800" smtClean="0">
              <a:solidFill>
                <a:schemeClr val="accent1"/>
              </a:solidFill>
              <a:cs typeface="Tahoma" pitchFamily="34" charset="0"/>
              <a:sym typeface="Symbol" pitchFamily="18" charset="2"/>
            </a:endParaRP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Lysozyme kills some types of bacteria. However, other bacteria are resistant because their peptidoglycan is protected from the enzyme by other cell wall components. </a:t>
            </a:r>
            <a:r>
              <a:rPr lang="th-TH" sz="28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แบคทีเรียบางชนิดไม่โดนย่อย เพราะมีองค์ประกอบของผนังเซลล์อย่างอื่นปกป้องไว้</a:t>
            </a:r>
            <a:endParaRPr lang="en-US" sz="2800" smtClean="0">
              <a:solidFill>
                <a:schemeClr val="accent1"/>
              </a:solidFill>
              <a:latin typeface="Tahoma" pitchFamily="34" charset="0"/>
              <a:cs typeface="Tahoma" pitchFamily="34" charset="0"/>
              <a:sym typeface="Symbol" pitchFamily="18" charset="2"/>
            </a:endParaRPr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10/82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10244" name="Picture 4" descr="scan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9144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11/82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67400" y="1600200"/>
            <a:ext cx="3097213" cy="5257800"/>
          </a:xfrm>
        </p:spPr>
        <p:txBody>
          <a:bodyPr/>
          <a:lstStyle/>
          <a:p>
            <a:pPr>
              <a:buFontTx/>
              <a:buNone/>
            </a:pPr>
            <a:r>
              <a:rPr lang="th-TH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   การย่อย</a:t>
            </a:r>
            <a:r>
              <a:rPr lang="en-US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peptidoglycan </a:t>
            </a:r>
            <a:r>
              <a:rPr lang="th-TH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ด้วยไลโซไซม์</a:t>
            </a:r>
          </a:p>
        </p:txBody>
      </p:sp>
      <p:pic>
        <p:nvPicPr>
          <p:cNvPr id="57349" name="Picture 5" descr="lysozy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19763" cy="6858000"/>
          </a:xfrm>
          <a:prstGeom prst="rect">
            <a:avLst/>
          </a:prstGeom>
          <a:noFill/>
        </p:spPr>
      </p:pic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5775325" y="1862138"/>
            <a:ext cx="2828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h-TH"/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12/82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Normal bacterial flora in the mouth are resistant to lysozyme. </a:t>
            </a:r>
            <a:r>
              <a:rPr lang="th-TH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นอร์มอลฟลอราในปาก ต้านไลโซไซม์</a:t>
            </a:r>
            <a:endParaRPr lang="en-US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However, many bacteria from other ecosystems are killed by lysozyme.</a:t>
            </a:r>
          </a:p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Animals make use of this effect by licking their wounds. They use their saliva as an </a:t>
            </a:r>
            <a:r>
              <a:rPr lang="en-US" smtClean="0">
                <a:solidFill>
                  <a:schemeClr val="folHlink"/>
                </a:solidFill>
              </a:rPr>
              <a:t>antiseptic</a:t>
            </a:r>
            <a:r>
              <a:rPr lang="en-US" smtClean="0">
                <a:solidFill>
                  <a:srgbClr val="FFFF00"/>
                </a:solidFill>
              </a:rPr>
              <a:t>.</a:t>
            </a:r>
            <a:r>
              <a:rPr lang="th-TH" smtClean="0">
                <a:solidFill>
                  <a:srgbClr val="FFFF00"/>
                </a:solidFill>
              </a:rPr>
              <a:t> </a:t>
            </a:r>
            <a:r>
              <a:rPr lang="th-TH" smtClean="0">
                <a:solidFill>
                  <a:schemeClr val="accent1"/>
                </a:solidFill>
                <a:cs typeface="Tahoma" pitchFamily="34" charset="0"/>
              </a:rPr>
              <a:t>สัตว์ใช้น้ำลายเป็นยาฆ่าเชื้อ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13/82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58372" name="Picture 4" descr="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9713"/>
            <a:ext cx="9144000" cy="6284912"/>
          </a:xfrm>
          <a:prstGeom prst="rect">
            <a:avLst/>
          </a:prstGeom>
          <a:noFill/>
        </p:spPr>
      </p:pic>
      <p:sp>
        <p:nvSpPr>
          <p:cNvPr id="58373" name="Text Box 4"/>
          <p:cNvSpPr txBox="1">
            <a:spLocks noChangeArrowheads="1"/>
          </p:cNvSpPr>
          <p:nvPr/>
        </p:nvSpPr>
        <p:spPr bwMode="auto">
          <a:xfrm>
            <a:off x="8067675" y="6477000"/>
            <a:ext cx="1076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folHlink"/>
                </a:solidFill>
              </a:rPr>
              <a:t>14/82</a:t>
            </a:r>
            <a:endParaRPr lang="th-TH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Protein and fat digestion</a:t>
            </a:r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</a:rPr>
              <a:t>Start in the stomach </a:t>
            </a:r>
            <a:r>
              <a:rPr lang="th-TH" sz="2800" smtClean="0">
                <a:solidFill>
                  <a:schemeClr val="accent1"/>
                </a:solidFill>
                <a:cs typeface="Tahoma" pitchFamily="34" charset="0"/>
              </a:rPr>
              <a:t>เริ่มย่อยในกระเพาะอาหาร</a:t>
            </a:r>
            <a:endParaRPr lang="en-US" sz="2800" smtClean="0">
              <a:solidFill>
                <a:schemeClr val="accent1"/>
              </a:solidFill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</a:rPr>
              <a:t>pH close to 2.0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</a:rPr>
              <a:t>The gastric acid has three major functions: (1) It kills most microorganisms (2) It denatures dietary proteins (3) It is required for the action of pepsin. </a:t>
            </a:r>
            <a:r>
              <a:rPr lang="th-TH" sz="28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ฆ่าจุลินทรีย์ โปรตีนเสียสภาพ ทำให้เปปซินทำงานได้</a:t>
            </a:r>
            <a:endParaRPr lang="en-US" sz="280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</a:rPr>
              <a:t>10-20% of dietary fat is digested by an acid-tolerant gastric lipase.</a:t>
            </a:r>
            <a:r>
              <a:rPr lang="th-TH" sz="2800" smtClean="0">
                <a:solidFill>
                  <a:srgbClr val="FFFF00"/>
                </a:solidFill>
              </a:rPr>
              <a:t> </a:t>
            </a:r>
            <a:r>
              <a:rPr lang="th-TH" sz="28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ไลเปสในกระเพาะ ทนกรด ย่อยไขมันได้ 10-20</a:t>
            </a:r>
            <a:r>
              <a:rPr lang="en-US" sz="28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%</a:t>
            </a:r>
            <a:endParaRPr lang="th-TH" sz="280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15/82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The pancreas</a:t>
            </a:r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The pancreas is a factory for digestive enzymes.</a:t>
            </a: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-amylase is secreted in large amounts.</a:t>
            </a: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This enzyme is different from the salivary -amylase, which has a slightly different structure and is encoded by a separate gene.</a:t>
            </a: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Closely related enzymes that catalyze the same reaction but differ in molecular structure, physical properties, and reaction kinetics are called </a:t>
            </a:r>
            <a:r>
              <a:rPr lang="en-US" sz="2800" smtClean="0">
                <a:solidFill>
                  <a:schemeClr val="folHlink"/>
                </a:solidFill>
                <a:sym typeface="Symbol" pitchFamily="18" charset="2"/>
              </a:rPr>
              <a:t>isoenzymes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.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16/82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Digestive Enzymes II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Fat digestion requires “bile salts”</a:t>
            </a:r>
          </a:p>
          <a:p>
            <a:pPr eaLnBrk="1" hangingPunct="1"/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17/82</a:t>
            </a:r>
            <a:endParaRPr lang="th-TH" dirty="0">
              <a:solidFill>
                <a:srgbClr val="FFFF00"/>
              </a:solidFill>
            </a:endParaRPr>
          </a:p>
        </p:txBody>
      </p:sp>
      <p:pic>
        <p:nvPicPr>
          <p:cNvPr id="14341" name="Picture 5" descr="fat-digestion-3-6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133600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15364" name="Picture 4" descr="fat-digestion-3-6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folHlink"/>
                </a:solidFill>
              </a:rPr>
              <a:t>18/82</a:t>
            </a:r>
            <a:endParaRPr lang="th-TH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16388" name="Picture 4" descr="8c94967892d08609adc14232c07b090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0"/>
            <a:ext cx="5942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19/82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Website</a:t>
            </a:r>
            <a:endParaRPr lang="th-TH" dirty="0" smtClean="0">
              <a:solidFill>
                <a:srgbClr val="FFFF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เพจเฟซบุ๊ก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envibiochemkps</a:t>
            </a:r>
            <a:endParaRPr lang="th-TH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biochem.flas.kps.ku.ac.th/01402313</a:t>
            </a:r>
          </a:p>
          <a:p>
            <a:pPr eaLnBrk="1" hangingPunct="1">
              <a:buFontTx/>
              <a:buNone/>
            </a:pPr>
            <a:endParaRPr lang="th-TH" dirty="0" smtClean="0">
              <a:solidFill>
                <a:srgbClr val="FFFF00"/>
              </a:solidFill>
            </a:endParaRPr>
          </a:p>
        </p:txBody>
      </p:sp>
      <p:sp>
        <p:nvSpPr>
          <p:cNvPr id="3080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877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Poorly digestible nutrients</a:t>
            </a:r>
            <a:br>
              <a:rPr lang="en-US" sz="4000" smtClean="0">
                <a:solidFill>
                  <a:srgbClr val="FFFF00"/>
                </a:solidFill>
              </a:rPr>
            </a:br>
            <a:r>
              <a:rPr lang="en-US" sz="4000" smtClean="0">
                <a:solidFill>
                  <a:srgbClr val="FFFF00"/>
                </a:solidFill>
              </a:rPr>
              <a:t>cause flatulence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Many plant polymers, including cellulose, hemicelluloses, inulin, pectin, lignin and suberin, are resistant to human digestive enzymes.</a:t>
            </a:r>
          </a:p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A small percentage of this undigestible </a:t>
            </a:r>
            <a:r>
              <a:rPr lang="en-US" smtClean="0">
                <a:solidFill>
                  <a:srgbClr val="FF3300"/>
                </a:solidFill>
              </a:rPr>
              <a:t>“dietary fiber”</a:t>
            </a:r>
            <a:r>
              <a:rPr lang="en-US" smtClean="0">
                <a:solidFill>
                  <a:srgbClr val="FFFF00"/>
                </a:solidFill>
              </a:rPr>
              <a:t> is hydrolyzed and anaerobically fermented by the bacterial flora of the colon.</a:t>
            </a:r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20/82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Some vegetables contain oligosaccharides in which galactose forms an 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-1,6-glycosidic bond.</a:t>
            </a:r>
          </a:p>
          <a:p>
            <a:pPr eaLnBrk="1" hangingPunct="1"/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These -galactosides are resistant to digestive enzymes but are hydrolyzed rapidly by intestinal bacteria.</a:t>
            </a:r>
          </a:p>
          <a:p>
            <a:pPr eaLnBrk="1" hangingPunct="1"/>
            <a:r>
              <a:rPr lang="en-US" smtClean="0">
                <a:solidFill>
                  <a:schemeClr val="accent1"/>
                </a:solidFill>
                <a:sym typeface="Symbol" pitchFamily="18" charset="2"/>
              </a:rPr>
              <a:t>Raffinose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 and </a:t>
            </a:r>
            <a:r>
              <a:rPr lang="en-US" smtClean="0">
                <a:solidFill>
                  <a:schemeClr val="accent1"/>
                </a:solidFill>
                <a:sym typeface="Symbol" pitchFamily="18" charset="2"/>
              </a:rPr>
              <a:t>stachyose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 in beans and peas are examples.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21/82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19460" name="Picture 4" descr="raffino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8964613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folHlink"/>
                </a:solidFill>
              </a:rPr>
              <a:t>22/82</a:t>
            </a:r>
            <a:endParaRPr lang="th-TH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20484" name="Picture 4" descr="stachyo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275"/>
            <a:ext cx="9144000" cy="684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folHlink"/>
                </a:solidFill>
              </a:rPr>
              <a:t>23/82</a:t>
            </a:r>
            <a:endParaRPr lang="th-TH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Introduction to Metabolic Pathways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The cell has to synthesize its macromolecules. Biosynthesis processes are called </a:t>
            </a:r>
            <a:r>
              <a:rPr lang="en-US" smtClean="0">
                <a:solidFill>
                  <a:srgbClr val="FF3300"/>
                </a:solidFill>
              </a:rPr>
              <a:t>anabolic.</a:t>
            </a:r>
          </a:p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The cell has to generate metabolic energy. Degradative processes are called </a:t>
            </a:r>
            <a:r>
              <a:rPr lang="en-US" smtClean="0">
                <a:solidFill>
                  <a:srgbClr val="FF3300"/>
                </a:solidFill>
              </a:rPr>
              <a:t>catabolic.</a:t>
            </a:r>
            <a:endParaRPr lang="th-TH" smtClean="0">
              <a:solidFill>
                <a:srgbClr val="FF3300"/>
              </a:solidFill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24/82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22532" name="Picture 4" descr="catabolism-anabolism-w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3" y="1233488"/>
            <a:ext cx="91440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25/82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Therefore a nutrient molecule entering a cell has two alternative fates</a:t>
            </a:r>
            <a:br>
              <a:rPr lang="en-US" smtClean="0">
                <a:solidFill>
                  <a:srgbClr val="FFFF00"/>
                </a:solidFill>
              </a:rPr>
            </a:br>
            <a:r>
              <a:rPr lang="th-TH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สารอาหารที่กำลังเข้าสู่เซลล์ มี 2 ทางเลือกที่จะไปต่อ</a:t>
            </a:r>
          </a:p>
          <a:p>
            <a:pPr eaLnBrk="1" hangingPunct="1">
              <a:buFontTx/>
              <a:buChar char="-"/>
            </a:pPr>
            <a:r>
              <a:rPr lang="en-US" smtClean="0">
                <a:solidFill>
                  <a:srgbClr val="FFFF00"/>
                </a:solidFill>
              </a:rPr>
              <a:t>It becomes incorporated into a cellular macromolecules</a:t>
            </a:r>
          </a:p>
          <a:p>
            <a:pPr eaLnBrk="1" hangingPunct="1">
              <a:buFontTx/>
              <a:buNone/>
            </a:pPr>
            <a:r>
              <a:rPr lang="en-US" smtClean="0">
                <a:solidFill>
                  <a:srgbClr val="FFFF00"/>
                </a:solidFill>
              </a:rPr>
              <a:t>	</a:t>
            </a:r>
            <a:r>
              <a:rPr lang="th-TH" sz="2400" smtClean="0">
                <a:solidFill>
                  <a:schemeClr val="folHlink"/>
                </a:solidFill>
                <a:cs typeface="Tahoma" pitchFamily="34" charset="0"/>
              </a:rPr>
              <a:t>เข้ารวมตัวกันกลายเป็นสารโมเลกุลใหญ่</a:t>
            </a:r>
          </a:p>
          <a:p>
            <a:pPr eaLnBrk="1" hangingPunct="1">
              <a:buFontTx/>
              <a:buNone/>
            </a:pPr>
            <a:r>
              <a:rPr lang="th-TH" smtClean="0">
                <a:solidFill>
                  <a:srgbClr val="FFFF00"/>
                </a:solidFill>
              </a:rPr>
              <a:t>- </a:t>
            </a:r>
            <a:r>
              <a:rPr lang="en-US" smtClean="0">
                <a:solidFill>
                  <a:srgbClr val="FFFF00"/>
                </a:solidFill>
              </a:rPr>
              <a:t>It is oxidized for the generation of ATP</a:t>
            </a:r>
            <a:br>
              <a:rPr lang="en-US" smtClean="0">
                <a:solidFill>
                  <a:srgbClr val="FFFF00"/>
                </a:solidFill>
              </a:rPr>
            </a:br>
            <a:r>
              <a:rPr lang="th-TH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ถูกออกซิไดซ์เพื่อใช้ในการสร้าง </a:t>
            </a:r>
            <a:r>
              <a:rPr lang="en-US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ATP</a:t>
            </a:r>
            <a:endParaRPr lang="th-TH" sz="2400" smtClean="0">
              <a:solidFill>
                <a:schemeClr val="folHlin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26/82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The biosynthesis of cellular macromolecules has to be balanced by their degradation</a:t>
            </a:r>
          </a:p>
          <a:p>
            <a:pPr eaLnBrk="1" hangingPunct="1">
              <a:buFontTx/>
              <a:buNone/>
            </a:pPr>
            <a:r>
              <a:rPr lang="en-US" sz="2800" smtClean="0"/>
              <a:t>	</a:t>
            </a:r>
            <a:r>
              <a:rPr lang="th-TH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การสังเคราะห์สารโมเลกุลใหญ่ภายในเซลล์ จะต้องสมดุลกับการย่อยสลาย</a:t>
            </a: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Under steady-state conditions, the rates of synthesis and degradation are balanced and the amount of the macromolecule remain constant.</a:t>
            </a:r>
          </a:p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FFFF00"/>
                </a:solidFill>
              </a:rPr>
              <a:t>	</a:t>
            </a:r>
            <a:r>
              <a:rPr lang="th-TH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ภายใต้สภาวะ </a:t>
            </a:r>
            <a:r>
              <a:rPr lang="en-US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“</a:t>
            </a:r>
            <a:r>
              <a:rPr lang="th-TH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มั่นคง</a:t>
            </a:r>
            <a:r>
              <a:rPr lang="en-US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” </a:t>
            </a:r>
            <a:r>
              <a:rPr lang="th-TH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อัตราการสังเคราะห์กับย่อยสลายจะสมดุลกัน และปริมาณสารโมเลกุลใหญ่จะคงที่</a:t>
            </a:r>
          </a:p>
          <a:p>
            <a:pPr eaLnBrk="1" hangingPunct="1">
              <a:buFontTx/>
              <a:buNone/>
            </a:pPr>
            <a:r>
              <a:rPr lang="th-TH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th-TH" sz="2000" smtClean="0">
                <a:solidFill>
                  <a:srgbClr val="FF3300"/>
                </a:solidFill>
                <a:latin typeface="Tahoma" pitchFamily="34" charset="0"/>
                <a:cs typeface="Tahoma" pitchFamily="34" charset="0"/>
              </a:rPr>
              <a:t>ดังเช่น </a:t>
            </a:r>
            <a:r>
              <a:rPr lang="en-US" sz="2000" smtClean="0">
                <a:solidFill>
                  <a:srgbClr val="FF33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z="2000" smtClean="0">
                <a:solidFill>
                  <a:srgbClr val="FF3300"/>
                </a:solidFill>
                <a:latin typeface="Tahoma" pitchFamily="34" charset="0"/>
                <a:cs typeface="Tahoma" pitchFamily="34" charset="0"/>
              </a:rPr>
              <a:t>ที่ 2 ในภาพหน้าถัดไป (</a:t>
            </a:r>
            <a:r>
              <a:rPr lang="en-US" sz="2000" smtClean="0">
                <a:solidFill>
                  <a:srgbClr val="FF3300"/>
                </a:solidFill>
                <a:latin typeface="Tahoma" pitchFamily="34" charset="0"/>
                <a:cs typeface="Tahoma" pitchFamily="34" charset="0"/>
              </a:rPr>
              <a:t>Figure 20.1)</a:t>
            </a:r>
            <a:endParaRPr lang="th-TH" sz="2000" smtClean="0">
              <a:solidFill>
                <a:srgbClr val="FF33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27/82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26628" name="Picture 4" descr="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0"/>
            <a:ext cx="56403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28/82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sz="2800" smtClean="0">
                <a:solidFill>
                  <a:srgbClr val="FFFF00"/>
                </a:solidFill>
              </a:rPr>
              <a:t>Different nutrients can also be interconverted through metabolic intermediates</a:t>
            </a:r>
          </a:p>
          <a:p>
            <a:pPr marL="609600" indent="-609600" eaLnBrk="1" hangingPunct="1">
              <a:buFontTx/>
              <a:buNone/>
            </a:pPr>
            <a:r>
              <a:rPr lang="en-US" sz="2800" smtClean="0"/>
              <a:t>	</a:t>
            </a:r>
            <a:r>
              <a:rPr lang="th-TH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สารอาหารต่าง ๆ ก็สามารถเปลี่ยนกลับไปกลับมาได้ ผ่านสารตัวกลางของเมแทบอลิซึม</a:t>
            </a:r>
          </a:p>
          <a:p>
            <a:pPr marL="609600" indent="-609600" eaLnBrk="1" hangingPunct="1"/>
            <a:r>
              <a:rPr lang="en-US" sz="2800" smtClean="0">
                <a:solidFill>
                  <a:srgbClr val="FFFF00"/>
                </a:solidFill>
              </a:rPr>
              <a:t>For example, most amino acids can be converted to glucose, and glucose can be converted to amino acids and fatty acids </a:t>
            </a:r>
          </a:p>
          <a:p>
            <a:pPr marL="609600" indent="-609600" eaLnBrk="1" hangingPunct="1">
              <a:buFontTx/>
              <a:buNone/>
            </a:pPr>
            <a:r>
              <a:rPr lang="en-US" sz="2800" smtClean="0">
                <a:solidFill>
                  <a:srgbClr val="FFFF00"/>
                </a:solidFill>
              </a:rPr>
              <a:t>	</a:t>
            </a:r>
            <a:r>
              <a:rPr lang="th-TH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ตัวอย่างเช่น กรดแอมิโนสามารถเปลี่ยนเป็นกลูโคส และกลูโคสสามารถเปลี่ยนเป็นกรดแอมิโนและกรดไขมันได้</a:t>
            </a:r>
            <a:br>
              <a:rPr lang="th-TH" sz="20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</a:br>
            <a:r>
              <a:rPr lang="th-TH" sz="2000" smtClean="0">
                <a:solidFill>
                  <a:srgbClr val="FF3300"/>
                </a:solidFill>
                <a:latin typeface="Tahoma" pitchFamily="34" charset="0"/>
                <a:cs typeface="Tahoma" pitchFamily="34" charset="0"/>
              </a:rPr>
              <a:t>ดังเช่น </a:t>
            </a:r>
            <a:r>
              <a:rPr lang="en-US" sz="2000" smtClean="0">
                <a:solidFill>
                  <a:srgbClr val="FF3300"/>
                </a:solidFill>
                <a:latin typeface="Tahoma" pitchFamily="34" charset="0"/>
                <a:cs typeface="Tahoma" pitchFamily="34" charset="0"/>
              </a:rPr>
              <a:t>pathway 3 </a:t>
            </a:r>
            <a:r>
              <a:rPr lang="th-TH" sz="2000" smtClean="0">
                <a:solidFill>
                  <a:srgbClr val="FF3300"/>
                </a:solidFill>
                <a:latin typeface="Tahoma" pitchFamily="34" charset="0"/>
                <a:cs typeface="Tahoma" pitchFamily="34" charset="0"/>
              </a:rPr>
              <a:t>กับ 4 ใน </a:t>
            </a:r>
            <a:r>
              <a:rPr lang="en-US" sz="2000" smtClean="0">
                <a:solidFill>
                  <a:srgbClr val="FF3300"/>
                </a:solidFill>
                <a:latin typeface="Tahoma" pitchFamily="34" charset="0"/>
                <a:cs typeface="Tahoma" pitchFamily="34" charset="0"/>
              </a:rPr>
              <a:t>Figure 20.1 </a:t>
            </a:r>
            <a:endParaRPr lang="th-TH" sz="2000" smtClean="0">
              <a:solidFill>
                <a:srgbClr val="FF33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29/82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/>
            </a:r>
            <a:br>
              <a:rPr lang="en-US" sz="4000" smtClean="0">
                <a:solidFill>
                  <a:srgbClr val="FFFF00"/>
                </a:solidFill>
              </a:rPr>
            </a:br>
            <a:r>
              <a:rPr lang="en-US" sz="4000" smtClean="0">
                <a:solidFill>
                  <a:srgbClr val="FFFF00"/>
                </a:solidFill>
              </a:rPr>
              <a:t>Digestive Enzymes I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Digestive enzymes </a:t>
            </a:r>
            <a:r>
              <a:rPr lang="th-TH" sz="2800" smtClean="0">
                <a:solidFill>
                  <a:schemeClr val="accent1"/>
                </a:solidFill>
                <a:cs typeface="Tahoma" pitchFamily="34" charset="0"/>
              </a:rPr>
              <a:t>เอนไซม์ย่อยอาหาร</a:t>
            </a:r>
            <a:endParaRPr lang="en-US" sz="2800" smtClean="0">
              <a:solidFill>
                <a:schemeClr val="accent1"/>
              </a:solidFill>
              <a:cs typeface="Tahoma" pitchFamily="34" charset="0"/>
            </a:endParaRP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Most </a:t>
            </a:r>
            <a:r>
              <a:rPr lang="en-US" sz="2800" smtClean="0">
                <a:solidFill>
                  <a:schemeClr val="folHlink"/>
                </a:solidFill>
              </a:rPr>
              <a:t>dietary nutrients</a:t>
            </a:r>
            <a:r>
              <a:rPr lang="en-US" sz="2800" smtClean="0">
                <a:solidFill>
                  <a:srgbClr val="FFFF00"/>
                </a:solidFill>
              </a:rPr>
              <a:t> come in the form of large polymeric structures </a:t>
            </a:r>
            <a:r>
              <a:rPr lang="th-TH" sz="2800" smtClean="0">
                <a:solidFill>
                  <a:schemeClr val="accent1"/>
                </a:solidFill>
                <a:cs typeface="Tahoma" pitchFamily="34" charset="0"/>
              </a:rPr>
              <a:t>สารอาหารเป็นสารโมเลกุลใหญ่</a:t>
            </a:r>
            <a:endParaRPr lang="en-US" sz="2800" smtClean="0">
              <a:solidFill>
                <a:schemeClr val="accent1"/>
              </a:solidFill>
              <a:cs typeface="Tahoma" pitchFamily="34" charset="0"/>
            </a:endParaRP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Cannot be absorbed in the intact state</a:t>
            </a: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They have to be hydrolyzed by enzymes in </a:t>
            </a:r>
            <a:r>
              <a:rPr lang="en-US" sz="2800" smtClean="0">
                <a:solidFill>
                  <a:schemeClr val="folHlink"/>
                </a:solidFill>
              </a:rPr>
              <a:t>the gastrointestinal (GI) tract</a:t>
            </a: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The breakdown products : monosaccharides, amino acids, fatty acids are absorbed</a:t>
            </a:r>
            <a:endParaRPr lang="th-TH" sz="2800" smtClean="0">
              <a:solidFill>
                <a:srgbClr val="FFFF00"/>
              </a:solidFill>
            </a:endParaRPr>
          </a:p>
        </p:txBody>
      </p:sp>
      <p:sp>
        <p:nvSpPr>
          <p:cNvPr id="4103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877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Alternative substrates can be oxidized in the body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ร่างกายสามารถเลือกออกซิไดซ์สารต่าง ๆ ได้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</a:rPr>
              <a:t>Several nutrients can be used as a source of metabolic energy.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rgbClr val="FFFF00"/>
                </a:solidFill>
              </a:rPr>
              <a:t>	</a:t>
            </a:r>
            <a:r>
              <a:rPr lang="th-TH" sz="2400" smtClean="0">
                <a:solidFill>
                  <a:schemeClr val="folHlink"/>
                </a:solidFill>
                <a:cs typeface="Tahoma" pitchFamily="34" charset="0"/>
              </a:rPr>
              <a:t>สารอาหารหลายชนิดสามารถใช้เป็นแหล่งพลังงานจากเมแทบอลิซึมได้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FF00"/>
                </a:solidFill>
                <a:cs typeface="Tahoma" pitchFamily="34" charset="0"/>
              </a:rPr>
              <a:t>During their oxidation to carbon dioxide and water, carbohydrates yield about 4 kcal/g, triglycerides 9.3 kcal/g, proteins between 4.0 and 4.5 kcal/g, and alcohol 7.1 kcal/g.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FF00"/>
                </a:solidFill>
                <a:cs typeface="Tahoma" pitchFamily="34" charset="0"/>
              </a:rPr>
              <a:t>Molecular oxygen is consumed during aoxidative metabolism, and carbon dioxide is produced:</a:t>
            </a:r>
            <a:endParaRPr lang="th-TH" sz="2400" smtClean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30/82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C</a:t>
            </a:r>
            <a:r>
              <a:rPr lang="en-US" sz="2800" baseline="-25000" smtClean="0">
                <a:solidFill>
                  <a:srgbClr val="FFFF00"/>
                </a:solidFill>
              </a:rPr>
              <a:t>6</a:t>
            </a:r>
            <a:r>
              <a:rPr lang="en-US" sz="2800" smtClean="0">
                <a:solidFill>
                  <a:srgbClr val="FFFF00"/>
                </a:solidFill>
              </a:rPr>
              <a:t>H</a:t>
            </a:r>
            <a:r>
              <a:rPr lang="en-US" sz="2800" baseline="-25000" smtClean="0">
                <a:solidFill>
                  <a:srgbClr val="FFFF00"/>
                </a:solidFill>
              </a:rPr>
              <a:t>12</a:t>
            </a:r>
            <a:r>
              <a:rPr lang="en-US" sz="2800" smtClean="0">
                <a:solidFill>
                  <a:srgbClr val="FFFF00"/>
                </a:solidFill>
              </a:rPr>
              <a:t>O</a:t>
            </a:r>
            <a:r>
              <a:rPr lang="en-US" sz="2800" baseline="-25000" smtClean="0">
                <a:solidFill>
                  <a:srgbClr val="FFFF00"/>
                </a:solidFill>
              </a:rPr>
              <a:t>6</a:t>
            </a:r>
            <a:r>
              <a:rPr lang="en-US" sz="2800" smtClean="0">
                <a:solidFill>
                  <a:srgbClr val="FFFF00"/>
                </a:solidFill>
              </a:rPr>
              <a:t> + 6 O</a:t>
            </a:r>
            <a:r>
              <a:rPr lang="en-US" sz="2800" baseline="-25000" smtClean="0">
                <a:solidFill>
                  <a:srgbClr val="FFFF00"/>
                </a:solidFill>
              </a:rPr>
              <a:t>2</a:t>
            </a:r>
            <a:r>
              <a:rPr lang="en-US" sz="2800" smtClean="0">
                <a:solidFill>
                  <a:srgbClr val="FFFF00"/>
                </a:solidFill>
              </a:rPr>
              <a:t> 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 6 CO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2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+ 6 H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2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O</a:t>
            </a:r>
          </a:p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   glucose</a:t>
            </a:r>
          </a:p>
          <a:p>
            <a:pPr eaLnBrk="1" hangingPunct="1">
              <a:buFontTx/>
              <a:buNone/>
            </a:pPr>
            <a:endParaRPr lang="en-US" sz="2800" smtClean="0">
              <a:solidFill>
                <a:srgbClr val="FFFF00"/>
              </a:solidFill>
              <a:sym typeface="Symbol" pitchFamily="18" charset="2"/>
            </a:endParaRPr>
          </a:p>
          <a:p>
            <a:pPr eaLnBrk="1" hangingPunct="1"/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C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51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H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98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O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6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+ 72 </a:t>
            </a:r>
            <a:r>
              <a:rPr lang="th-TH" sz="2800" smtClean="0">
                <a:solidFill>
                  <a:srgbClr val="FFFF00"/>
                </a:solidFill>
                <a:sym typeface="Symbol" pitchFamily="18" charset="2"/>
              </a:rPr>
              <a:t>½ 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O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2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 51 CO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2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+ 49 H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2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O</a:t>
            </a:r>
          </a:p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	tripalmitate, a triglyceride</a:t>
            </a:r>
          </a:p>
          <a:p>
            <a:pPr eaLnBrk="1" hangingPunct="1">
              <a:buFontTx/>
              <a:buNone/>
            </a:pPr>
            <a:endParaRPr lang="en-US" sz="2800" smtClean="0">
              <a:solidFill>
                <a:srgbClr val="FFFF00"/>
              </a:solidFill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The stoichiometry of O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2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consumption and CO</a:t>
            </a:r>
            <a:r>
              <a:rPr lang="en-US" sz="2800" baseline="-25000" smtClean="0">
                <a:solidFill>
                  <a:srgbClr val="FFFF00"/>
                </a:solidFill>
                <a:sym typeface="Symbol" pitchFamily="18" charset="2"/>
              </a:rPr>
              <a:t>2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production is described by the respiratory quotient (RQ)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31/82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Metabolic processes are compartmentalized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ภายในเซลล์ กระบวนการเมแทบอลิซึมจะแบ่งเป็นส่วน ๆ ตามออร์แกเนลล์ต่าง ๆ โดยมีชุดของเอนไซม์ของแต่ละส่วน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32/82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32772" name="Picture 4" descr="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0"/>
            <a:ext cx="7777162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33/82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Metabolic processes are compartmentalized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th-TH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ภายในเซลล์ กระบวนการเมแทบอลิซึมจะแบ่งเป็นส่วน ๆ ตามออร์แกเนลล์ต่าง ๆ โดยมีชุดของเอนไซม์ของแต่ละส่วน เช่น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4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Cytoplasm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พบ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ในการสังเคราะห์สาร และ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catabolic pathway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ที่เป็นแบบ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nonoxidative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บาง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</a:t>
            </a:r>
            <a:b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</a:b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นอกจากนี้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glycogen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และ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fat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ก็สะสมเป็นแหล่งพลังงานใน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cytoplasm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ด้วย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4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Endoplasmic reticulum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และ </a:t>
            </a:r>
            <a:r>
              <a:rPr lang="en-US" sz="24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Golgi apparatus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เกี่ยวข้องกับการสังเคราะห์โปรตีนและ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membrane lipids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4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Mitochondria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สร้าง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ATP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ให้กับเซลล์ผ่านกระบวนการ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oxidative phosphorylation</a:t>
            </a:r>
            <a:endParaRPr lang="th-TH" sz="240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marL="609600" indent="-609600" eaLnBrk="1" hangingPunct="1">
              <a:buFontTx/>
              <a:buAutoNum type="arabicPeriod"/>
            </a:pPr>
            <a:endParaRPr lang="th-TH" sz="2400" smtClean="0">
              <a:solidFill>
                <a:schemeClr val="folHlin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34/82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Free energy changes in metabolic pathways are additive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การเปลี่ยนแปลงพลังงานอิสระใน </a:t>
            </a:r>
            <a:r>
              <a:rPr lang="en-US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pathways </a:t>
            </a:r>
            <a:r>
              <a:rPr lang="th-TH" sz="24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ของเมแทบอลิซึมสามารถนำมาบวกลบกันได้</a:t>
            </a:r>
          </a:p>
          <a:p>
            <a:pPr eaLnBrk="1" hangingPunct="1"/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กระบวนการเมแทบอลิซึมที่สลับซับซ้อน เช่น การสังเคราะห์กลูโคสจาก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lactate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และการออกซิไดซ์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lactate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เป็นคาร์บอนไดออกไซด์กับน้ำ ไม่สามารถเกิดได้ในขั้นตอนเดียว</a:t>
            </a:r>
          </a:p>
          <a:p>
            <a:pPr eaLnBrk="1" hangingPunct="1"/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ลำดับปฏิกิริยาทั้งหมด เรียกว่า </a:t>
            </a:r>
            <a:r>
              <a:rPr lang="en-US" sz="24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metabolic pathway</a:t>
            </a:r>
            <a:endParaRPr lang="th-TH" sz="240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ทิศทางของ </a:t>
            </a:r>
            <a:r>
              <a:rPr lang="en-US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z="24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จะไปทางไหน ขึ้นอยู่กับผลรวมของพลังงานอิสระของแต่ละปฏิกิริยา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35/82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>
                <a:solidFill>
                  <a:srgbClr val="FFFF00"/>
                </a:solidFill>
              </a:rPr>
              <a:t>ethanol 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 acetaldehyde       G</a:t>
            </a:r>
            <a:r>
              <a:rPr lang="en-US" sz="2400" baseline="30000" smtClean="0">
                <a:solidFill>
                  <a:srgbClr val="FFFF00"/>
                </a:solidFill>
                <a:sym typeface="Symbol" pitchFamily="18" charset="2"/>
              </a:rPr>
              <a:t>0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 = +5.5 kcal/mol</a:t>
            </a:r>
          </a:p>
          <a:p>
            <a:pPr eaLnBrk="1" hangingPunct="1"/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acetaldehyde</a:t>
            </a:r>
            <a:r>
              <a:rPr lang="en-US" sz="2400" smtClean="0">
                <a:solidFill>
                  <a:srgbClr val="FFFF00"/>
                </a:solidFill>
              </a:rPr>
              <a:t> 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 acetic acid G</a:t>
            </a:r>
            <a:r>
              <a:rPr lang="en-US" sz="2400" baseline="30000" smtClean="0">
                <a:solidFill>
                  <a:srgbClr val="FFFF00"/>
                </a:solidFill>
                <a:sym typeface="Symbol" pitchFamily="18" charset="2"/>
              </a:rPr>
              <a:t>0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 = -12.9 kcal/mol</a:t>
            </a:r>
          </a:p>
          <a:p>
            <a:pPr eaLnBrk="1" hangingPunct="1"/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acetic acid  acetyl CoA     G</a:t>
            </a:r>
            <a:r>
              <a:rPr lang="en-US" sz="2400" baseline="30000" smtClean="0">
                <a:solidFill>
                  <a:srgbClr val="FFFF00"/>
                </a:solidFill>
                <a:sym typeface="Symbol" pitchFamily="18" charset="2"/>
              </a:rPr>
              <a:t>0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 =  +0.7 kcal/mol</a:t>
            </a:r>
          </a:p>
          <a:p>
            <a:pPr eaLnBrk="1" hangingPunct="1">
              <a:buFontTx/>
              <a:buNone/>
            </a:pPr>
            <a:endParaRPr lang="en-US" sz="2400" smtClean="0">
              <a:solidFill>
                <a:srgbClr val="FFFF00"/>
              </a:solidFill>
              <a:sym typeface="Symbol" pitchFamily="18" charset="2"/>
            </a:endParaRPr>
          </a:p>
          <a:p>
            <a:pPr eaLnBrk="1" hangingPunct="1">
              <a:buFontTx/>
              <a:buNone/>
            </a:pP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สองในสามปฏิกิริยามีค่า 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G</a:t>
            </a:r>
            <a:r>
              <a:rPr lang="en-US" sz="2400" baseline="30000" smtClean="0">
                <a:solidFill>
                  <a:srgbClr val="FFFF00"/>
                </a:solidFill>
                <a:sym typeface="Symbol" pitchFamily="18" charset="2"/>
              </a:rPr>
              <a:t>0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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เป็นบวก แต่ผลรวมทั้งหมดเป็นลบ คือ -6.7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kcal/mol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ดังนั้น ภายใต้สภาวะมาตรฐาน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pathway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จะมีแนวโน้มเปลี่ยน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ethanol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เป็น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acetyl CoA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ไม่ใช่เปลี่ยน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acetyl CoA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เป็น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ethanol</a:t>
            </a:r>
          </a:p>
        </p:txBody>
      </p:sp>
      <p:sp>
        <p:nvSpPr>
          <p:cNvPr id="35844" name="AutoShape 5" descr="adh-1_june2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pic>
        <p:nvPicPr>
          <p:cNvPr id="35845" name="Picture 6" descr="adh-1_june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 Box 7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36/82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FF00"/>
                </a:solidFill>
              </a:rPr>
              <a:t>ethanol 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 acetaldehyde       G</a:t>
            </a:r>
            <a:r>
              <a:rPr lang="en-US" sz="2400" baseline="30000" smtClean="0">
                <a:solidFill>
                  <a:srgbClr val="FFFF00"/>
                </a:solidFill>
                <a:sym typeface="Symbol" pitchFamily="18" charset="2"/>
              </a:rPr>
              <a:t>0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 = +5.5 kcal/mol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acetaldehyde</a:t>
            </a:r>
            <a:r>
              <a:rPr lang="en-US" sz="2400" smtClean="0">
                <a:solidFill>
                  <a:srgbClr val="FFFF00"/>
                </a:solidFill>
              </a:rPr>
              <a:t> 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 acetic acid G</a:t>
            </a:r>
            <a:r>
              <a:rPr lang="en-US" sz="2400" baseline="30000" smtClean="0">
                <a:solidFill>
                  <a:srgbClr val="FFFF00"/>
                </a:solidFill>
                <a:sym typeface="Symbol" pitchFamily="18" charset="2"/>
              </a:rPr>
              <a:t>0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 = -12.9 kcal/mol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acetic acid  acetyl CoA     G</a:t>
            </a:r>
            <a:r>
              <a:rPr lang="en-US" sz="2400" baseline="30000" smtClean="0">
                <a:solidFill>
                  <a:srgbClr val="FFFF00"/>
                </a:solidFill>
                <a:sym typeface="Symbol" pitchFamily="18" charset="2"/>
              </a:rPr>
              <a:t>0</a:t>
            </a:r>
            <a:r>
              <a:rPr lang="en-US" sz="2400" smtClean="0">
                <a:solidFill>
                  <a:srgbClr val="FFFF00"/>
                </a:solidFill>
                <a:sym typeface="Symbol" pitchFamily="18" charset="2"/>
              </a:rPr>
              <a:t> =  +0.7 kcal/mol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solidFill>
                <a:srgbClr val="FFFF00"/>
              </a:solidFill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แต่ในสภาวะจริง ๆ จะต่างจากสภาวะมาตรฐาน ตัวอย่างเช่น ปฏิกิริยาที่ 1 ถ้ามีความเข้มข้นของ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NAD</a:t>
            </a:r>
            <a:r>
              <a:rPr lang="en-US" sz="2400" baseline="300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+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เท่ากับ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NADH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ที่สมดุลจะมี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acetaldehyde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เพียง 1 โมเลกุล ต่อ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ethanol 10,000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โมเลกุล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400" smtClean="0">
                <a:solidFill>
                  <a:schemeClr val="folHlink"/>
                </a:solidFill>
                <a:cs typeface="Tahoma" pitchFamily="34" charset="0"/>
                <a:sym typeface="Symbol" pitchFamily="18" charset="2"/>
              </a:rPr>
              <a:t>อย่างไรก็ตาม ภายใต้สภาวะ </a:t>
            </a:r>
            <a:r>
              <a:rPr lang="en-US" sz="2400" smtClean="0">
                <a:solidFill>
                  <a:schemeClr val="folHlink"/>
                </a:solidFill>
                <a:cs typeface="Tahoma" pitchFamily="34" charset="0"/>
                <a:sym typeface="Symbol" pitchFamily="18" charset="2"/>
              </a:rPr>
              <a:t>aerobic [NAD</a:t>
            </a:r>
            <a:r>
              <a:rPr lang="en-US" sz="2400" baseline="30000" smtClean="0">
                <a:solidFill>
                  <a:schemeClr val="folHlink"/>
                </a:solidFill>
                <a:cs typeface="Tahoma" pitchFamily="34" charset="0"/>
                <a:sym typeface="Symbol" pitchFamily="18" charset="2"/>
              </a:rPr>
              <a:t>+</a:t>
            </a:r>
            <a:r>
              <a:rPr lang="en-US" sz="2400" smtClean="0">
                <a:solidFill>
                  <a:schemeClr val="folHlink"/>
                </a:solidFill>
                <a:cs typeface="Tahoma" pitchFamily="34" charset="0"/>
                <a:sym typeface="Symbol" pitchFamily="18" charset="2"/>
              </a:rPr>
              <a:t>] </a:t>
            </a:r>
            <a:r>
              <a:rPr lang="th-TH" sz="2400" smtClean="0">
                <a:solidFill>
                  <a:schemeClr val="folHlink"/>
                </a:solidFill>
                <a:cs typeface="Tahoma" pitchFamily="34" charset="0"/>
                <a:sym typeface="Symbol" pitchFamily="18" charset="2"/>
              </a:rPr>
              <a:t>จะมีความเข้มข้นสูงกว่า </a:t>
            </a:r>
            <a:r>
              <a:rPr lang="en-US" sz="2400" smtClean="0">
                <a:solidFill>
                  <a:schemeClr val="folHlink"/>
                </a:solidFill>
                <a:cs typeface="Tahoma" pitchFamily="34" charset="0"/>
                <a:sym typeface="Symbol" pitchFamily="18" charset="2"/>
              </a:rPr>
              <a:t>[NADH] </a:t>
            </a:r>
            <a:r>
              <a:rPr lang="th-TH" sz="2400" smtClean="0">
                <a:solidFill>
                  <a:schemeClr val="folHlink"/>
                </a:solidFill>
                <a:cs typeface="Tahoma" pitchFamily="34" charset="0"/>
                <a:sym typeface="Symbol" pitchFamily="18" charset="2"/>
              </a:rPr>
              <a:t>เสมอ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เมื่อมี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NAD</a:t>
            </a:r>
            <a:r>
              <a:rPr lang="en-US" sz="2400" baseline="300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+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มากกว่า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NADH 100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เท่า ก็จะมี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acetaldehyde 1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โมเลกุล ต่อ </a:t>
            </a:r>
            <a:r>
              <a:rPr lang="en-US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ethanol 100 </a:t>
            </a:r>
            <a:r>
              <a:rPr lang="th-TH" sz="2400" smtClean="0">
                <a:solidFill>
                  <a:srgbClr val="FFFF00"/>
                </a:solidFill>
                <a:cs typeface="Tahoma" pitchFamily="34" charset="0"/>
                <a:sym typeface="Symbol" pitchFamily="18" charset="2"/>
              </a:rPr>
              <a:t>โมเลกุล</a:t>
            </a:r>
            <a:endParaRPr lang="en-US" sz="2400" smtClean="0">
              <a:solidFill>
                <a:srgbClr val="FFFF00"/>
              </a:solidFill>
              <a:cs typeface="Tahoma" pitchFamily="34" charset="0"/>
              <a:sym typeface="Symbol" pitchFamily="18" charset="2"/>
            </a:endParaRPr>
          </a:p>
        </p:txBody>
      </p:sp>
      <p:sp>
        <p:nvSpPr>
          <p:cNvPr id="36868" name="AutoShape 4" descr="adh-1_june2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rgbClr val="000000"/>
              </a:solidFill>
            </a:endParaRPr>
          </a:p>
        </p:txBody>
      </p:sp>
      <p:pic>
        <p:nvPicPr>
          <p:cNvPr id="36869" name="Picture 5" descr="adh-1_june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37/82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Most metabolic pathways are regulated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z="220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เมแทบอลิซึม ส่วนมากจะมีระบบควบคุม</a:t>
            </a:r>
          </a:p>
          <a:p>
            <a:pPr eaLnBrk="1" hangingPunct="1"/>
            <a:r>
              <a:rPr lang="th-TH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ในกรณีของมนุษย์ จะมีกลไกควบคุมตามสภาวะของร่างกาย ว่ามีพลังงานหรือต้องการพลังงานมากน้อยแค่ไหน มีสารอาหารเพียงพอต่อความต้องการหรือไม่ โดยอาศัยฮอร์โมนที่สำคัญเช่น</a:t>
            </a:r>
          </a:p>
          <a:p>
            <a:pPr eaLnBrk="1" hangingPunct="1">
              <a:buFontTx/>
              <a:buChar char="-"/>
            </a:pPr>
            <a:r>
              <a:rPr lang="en-US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Insulin</a:t>
            </a:r>
            <a:r>
              <a:rPr lang="en-US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ปล่อยออกมาหลังจากกินอาหารที่มีคาร์โบไฮเดรตมาก และกระตุ้นการใช้สารอาหาร</a:t>
            </a:r>
          </a:p>
          <a:p>
            <a:pPr eaLnBrk="1" hangingPunct="1">
              <a:buFontTx/>
              <a:buChar char="-"/>
            </a:pPr>
            <a:r>
              <a:rPr lang="en-US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Glucagon</a:t>
            </a:r>
            <a:r>
              <a:rPr lang="en-US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ปล่อยออกมาระหว่างอดอาหาร เพื่อรักษาระดับน้ำตาลในเลือด</a:t>
            </a:r>
          </a:p>
          <a:p>
            <a:pPr eaLnBrk="1" hangingPunct="1">
              <a:buFontTx/>
              <a:buChar char="-"/>
            </a:pPr>
            <a:r>
              <a:rPr lang="en-US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Epinephrine</a:t>
            </a:r>
            <a:r>
              <a:rPr lang="en-US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และ </a:t>
            </a:r>
            <a:r>
              <a:rPr lang="en-US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norepinephrine</a:t>
            </a:r>
            <a:r>
              <a:rPr lang="en-US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ปล่อยออกมาระหว่างภาวะเครียดอย่างเฉียบพลัน และกระตุ้นการเคลื่อนที่ของสารอาหารสะสม (ไขมัน</a:t>
            </a:r>
            <a:r>
              <a:rPr lang="en-US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, </a:t>
            </a:r>
            <a:r>
              <a:rPr lang="th-TH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ไกลโคเจน)</a:t>
            </a:r>
          </a:p>
          <a:p>
            <a:pPr eaLnBrk="1" hangingPunct="1">
              <a:buFontTx/>
              <a:buChar char="-"/>
            </a:pPr>
            <a:r>
              <a:rPr lang="en-US" sz="22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Cortisol</a:t>
            </a:r>
            <a:r>
              <a:rPr lang="en-US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z="2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ปล่อยออกมาเมื่อมีภาวะเครียดยาวนานขึ้น ส่งเสริมการสังเคราะห์กลูโคส และย่อยสลายไขมัน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38/82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การควบคุม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metabolic pathways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มี 3 แบบ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ปรับปริมาณของเอนไซม์ โดยการเปลี่ยนแปลงอัตราการสังเคราะห์หรือย่อยสลาย เช่น กรณีของ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lactose operon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ในแบคทีเรีย </a:t>
            </a:r>
            <a:r>
              <a:rPr lang="en-US" i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Escherichia coli</a:t>
            </a:r>
            <a:endParaRPr lang="th-TH" i="1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39/82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Saliva contains </a:t>
            </a:r>
            <a:r>
              <a:rPr lang="en-US" sz="4000" smtClean="0">
                <a:solidFill>
                  <a:srgbClr val="FFFF00"/>
                </a:solidFill>
                <a:sym typeface="Symbol" pitchFamily="18" charset="2"/>
              </a:rPr>
              <a:t>-amylase and lysozyme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</a:rPr>
              <a:t>Main function of saliva is not the digestion of nutrients but the conversion of food into a homogeneous mass. </a:t>
            </a:r>
            <a:r>
              <a:rPr lang="th-TH" sz="2800" smtClean="0">
                <a:solidFill>
                  <a:schemeClr val="accent1"/>
                </a:solidFill>
                <a:cs typeface="Tahoma" pitchFamily="34" charset="0"/>
              </a:rPr>
              <a:t>น้ำลายทำให้อาหารเป็นเนื้อเดียวกัน</a:t>
            </a:r>
            <a:endParaRPr lang="en-US" sz="2800" smtClean="0">
              <a:solidFill>
                <a:schemeClr val="accent1"/>
              </a:solidFill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folHlink"/>
                </a:solidFill>
                <a:sym typeface="Symbol" pitchFamily="18" charset="2"/>
              </a:rPr>
              <a:t>-amylase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cleaves -1,4-glycosidic bonds in starch.</a:t>
            </a:r>
            <a:endParaRPr lang="th-TH" sz="2800" smtClean="0">
              <a:solidFill>
                <a:srgbClr val="FFFF00"/>
              </a:solidFill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Starch occurs in two forms. </a:t>
            </a:r>
            <a:r>
              <a:rPr lang="en-US" sz="2800" smtClean="0">
                <a:solidFill>
                  <a:schemeClr val="folHlink"/>
                </a:solidFill>
                <a:sym typeface="Symbol" pitchFamily="18" charset="2"/>
              </a:rPr>
              <a:t>Amylose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is a linear polymer of glucose, linked by -1,4-glycosidic bonds. </a:t>
            </a:r>
            <a:r>
              <a:rPr lang="en-US" sz="2800" smtClean="0">
                <a:solidFill>
                  <a:schemeClr val="folHlink"/>
                </a:solidFill>
                <a:sym typeface="Symbol" pitchFamily="18" charset="2"/>
              </a:rPr>
              <a:t>Amylopectin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 is a branched molecule with -1,6-glycosidic bonds</a:t>
            </a:r>
            <a:r>
              <a:rPr lang="th-TH" sz="2800" smtClean="0">
                <a:solidFill>
                  <a:srgbClr val="FFFF00"/>
                </a:solidFill>
                <a:sym typeface="Symbol" pitchFamily="18" charset="2"/>
              </a:rPr>
              <a:t> </a:t>
            </a:r>
            <a:r>
              <a:rPr lang="en-US" sz="2800" smtClean="0">
                <a:solidFill>
                  <a:srgbClr val="FFFF00"/>
                </a:solidFill>
                <a:sym typeface="Symbol" pitchFamily="18" charset="2"/>
              </a:rPr>
              <a:t>at the branch points.</a:t>
            </a:r>
            <a:endParaRPr lang="th-TH" sz="2800" smtClean="0">
              <a:solidFill>
                <a:srgbClr val="FFFF00"/>
              </a:solidFill>
              <a:sym typeface="Symbol" pitchFamily="18" charset="2"/>
            </a:endParaRPr>
          </a:p>
        </p:txBody>
      </p:sp>
      <p:sp>
        <p:nvSpPr>
          <p:cNvPr id="5127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877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2. เอนไซม์บางชนิดจะถูกดัดแปลงด้วยวิธีการเติมหมู่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phosphate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เข้าไปที่กรดแอมิโน ทำให้เอนไซม์นั้นทำงานได้ หรือไม่สามารถทำงานได้</a:t>
            </a:r>
          </a:p>
          <a:p>
            <a:pPr eaLnBrk="1" hangingPunct="1">
              <a:buFontTx/>
              <a:buNone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วิธีนี้ต้องใช้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protein kinase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และ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protein phosphatase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40/82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3.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เอนไซม์บางชนิดถูกควบคุมโดย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allosteric effectors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ซึ่งเป็น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substrate, intermediate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หรือ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product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ของ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41/82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h-TH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42/82</a:t>
            </a:r>
            <a:endParaRPr lang="th-TH" dirty="0">
              <a:solidFill>
                <a:srgbClr val="FFFF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4886"/>
            <a:ext cx="7560840" cy="5670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Allosteric site</a:t>
            </a:r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เป็นบริเวณบนเอนไซม์ที่อยู่คนละที่กันกับ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active site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มีส่วนในการเร่งหรือชะลอการทำงานของเอนไซม์ได้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ตัวอย่างเช่น เอนไซม์ใน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catabolic pathway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มีบริเวณ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allosteric site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ให้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ATP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กับ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AMP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มาจับได้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43/82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ATP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ทำหน้าที่เป็น ตัวยับยั้ง (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inhibitor)</a:t>
            </a:r>
          </a:p>
          <a:p>
            <a:pPr eaLnBrk="1" hangingPunct="1"/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AMP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ทำหน้าที่เป็น ตัวเพิ่ม (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enhancer)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เมื่อมีการสร้าง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ATP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มากเกินความต้องการ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ATP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จะสะสม ทำให้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ช้าลงหรือหยุดการทำงาน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เมื่อมีการสร้าง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ATP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ช้าเกินไป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AMP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จะสะสม เพิ่มการทำงานของ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44/82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Feedback inhibition</a:t>
            </a:r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ผลิตภัณฑ์ของ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ทำหน้าที่เป็นตัวยับยั้งของ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5060" name="Picture 5" descr="http://www.uic.edu/classes/bios/bios100/lectures/09_11_feedback_inhibition-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81300"/>
            <a:ext cx="914400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Text Box 6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45/82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z="3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ตัวอย่างการควบคุมด้วย </a:t>
            </a:r>
            <a:r>
              <a:rPr lang="en-US" sz="32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Feedback inhibition</a:t>
            </a:r>
            <a:endParaRPr lang="th-TH" sz="320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การเปลี่ยน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threonine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เป็น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isoleucine</a:t>
            </a:r>
          </a:p>
          <a:p>
            <a:pPr eaLnBrk="1" hangingPunct="1">
              <a:lnSpc>
                <a:spcPct val="90000"/>
              </a:lnSpc>
            </a:pP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ใช้เอนไซม์ 5 ชนิด</a:t>
            </a:r>
          </a:p>
          <a:p>
            <a:pPr eaLnBrk="1" hangingPunct="1">
              <a:lnSpc>
                <a:spcPct val="90000"/>
              </a:lnSpc>
            </a:pP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การควบคุม เกิดขึ้นที่เอนไซม์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threonine deaminase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ซึ่งเป็นเอนไซม์แรกของ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</a:t>
            </a:r>
          </a:p>
          <a:p>
            <a:pPr eaLnBrk="1" hangingPunct="1">
              <a:lnSpc>
                <a:spcPct val="90000"/>
              </a:lnSpc>
            </a:pP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เมื่อมีการสร้าง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isoleucine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มากเกินพอ จะไปจับกับเอนไซม์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threonine deaminase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ที่บริเวณอื่นที่ไม่ใช่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active site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ทำให้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หยุดลง</a:t>
            </a:r>
          </a:p>
          <a:p>
            <a:pPr eaLnBrk="1" hangingPunct="1">
              <a:lnSpc>
                <a:spcPct val="90000"/>
              </a:lnSpc>
            </a:pP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เมื่อ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isoleucine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ถูกใช้ไปจนปริมาณลดลง ก็จะหลุดออกจากเอนไซม์ ทำให้เอนไซม์จับกับ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substrate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คือ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threonine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ได้อีก </a:t>
            </a:r>
            <a:r>
              <a:rPr lang="en-US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z="28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ก็จะทำงานได้เหมือนเดิม</a:t>
            </a:r>
            <a:endParaRPr lang="en-US" sz="280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th-TH" sz="280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46/82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47108" name="Picture 5" descr="feedback-i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0"/>
            <a:ext cx="6457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Text Box 6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47/82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48132" name="Picture 5" descr="http://image.slidesharecdn.com/08anintroductiontometabolism-130311053344-phpapp01/95/08-an-introduction-to-metabolism-59-638.jpg?cb=13629801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Text Box 6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folHlink"/>
                </a:solidFill>
              </a:rPr>
              <a:t>48/82</a:t>
            </a:r>
            <a:endParaRPr lang="th-TH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ดู 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animation 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ประกอบได้ที่ 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</a:br>
            <a:endParaRPr lang="en-US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buNone/>
            </a:pP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https://biochem.flas.kps.ku.ac.th/01402313/feedback.mp4</a:t>
            </a:r>
          </a:p>
          <a:p>
            <a:pPr eaLnBrk="1" hangingPunct="1">
              <a:buFontTx/>
              <a:buNone/>
            </a:pPr>
            <a:endParaRPr lang="th-TH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หรือที่ </a:t>
            </a:r>
            <a:r>
              <a:rPr lang="en-US" dirty="0" err="1" smtClean="0">
                <a:solidFill>
                  <a:schemeClr val="hlink"/>
                </a:solidFill>
              </a:rPr>
              <a:t>youtu.be</a:t>
            </a:r>
            <a:r>
              <a:rPr lang="en-US" dirty="0" smtClean="0">
                <a:solidFill>
                  <a:schemeClr val="hlink"/>
                </a:solidFill>
              </a:rPr>
              <a:t>/</a:t>
            </a:r>
            <a:r>
              <a:rPr lang="en-US" dirty="0" smtClean="0">
                <a:solidFill>
                  <a:srgbClr val="00B0F0"/>
                </a:solidFill>
                <a:latin typeface="Tahoma" pitchFamily="34" charset="0"/>
                <a:cs typeface="Tahoma" pitchFamily="34" charset="0"/>
              </a:rPr>
              <a:t>BGw8chF9FjI</a:t>
            </a:r>
            <a:endParaRPr lang="th-TH" dirty="0" smtClean="0">
              <a:solidFill>
                <a:srgbClr val="00B0F0"/>
              </a:solidFill>
            </a:endParaRPr>
          </a:p>
          <a:p>
            <a:pPr eaLnBrk="1" hangingPunct="1">
              <a:buFontTx/>
              <a:buNone/>
            </a:pPr>
            <a:endParaRPr lang="th-TH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49/82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sym typeface="Symbol" pitchFamily="18" charset="2"/>
              </a:rPr>
              <a:t>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-amylase</a:t>
            </a:r>
            <a:endParaRPr lang="th-TH" smtClean="0">
              <a:solidFill>
                <a:srgbClr val="FFFF00"/>
              </a:solidFill>
              <a:sym typeface="Symbol" pitchFamily="18" charset="2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smtClean="0">
                <a:solidFill>
                  <a:srgbClr val="FFFF00"/>
                </a:solidFill>
                <a:sym typeface="Symbol" pitchFamily="18" charset="2"/>
              </a:rPr>
              <a:t>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-amylase does not act on disaccharides and trisaccharides, and it does not cleave </a:t>
            </a:r>
            <a:r>
              <a:rPr lang="th-TH" smtClean="0">
                <a:solidFill>
                  <a:srgbClr val="FFFF00"/>
                </a:solidFill>
                <a:sym typeface="Symbol" pitchFamily="18" charset="2"/>
              </a:rPr>
              <a:t>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-1,6 bonds. </a:t>
            </a:r>
            <a:r>
              <a:rPr lang="th-TH" smtClean="0">
                <a:solidFill>
                  <a:schemeClr val="accent1"/>
                </a:solidFill>
                <a:cs typeface="Tahoma" pitchFamily="34" charset="0"/>
                <a:sym typeface="Symbol" pitchFamily="18" charset="2"/>
              </a:rPr>
              <a:t>อะไมเลสไม่ตัดไดแซคคาไรด์และไตรแซคคาไรด์</a:t>
            </a:r>
            <a:endParaRPr lang="en-US" smtClean="0">
              <a:solidFill>
                <a:schemeClr val="accent1"/>
              </a:solidFill>
              <a:cs typeface="Tahoma" pitchFamily="34" charset="0"/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Therefore it produces maltose, maltotriose, and -limit dextrins rather than free glucose. </a:t>
            </a:r>
            <a:r>
              <a:rPr lang="th-TH" smtClean="0">
                <a:solidFill>
                  <a:schemeClr val="accent1"/>
                </a:solidFill>
                <a:cs typeface="Tahoma" pitchFamily="34" charset="0"/>
                <a:sym typeface="Symbol" pitchFamily="18" charset="2"/>
              </a:rPr>
              <a:t>ตัดแล้วไม่ได้กลูโคสอิสระ</a:t>
            </a:r>
            <a:endParaRPr lang="en-US" smtClean="0">
              <a:solidFill>
                <a:schemeClr val="accent1"/>
              </a:solidFill>
              <a:cs typeface="Tahoma" pitchFamily="34" charset="0"/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folHlink"/>
                </a:solidFill>
                <a:sym typeface="Symbol" pitchFamily="18" charset="2"/>
              </a:rPr>
              <a:t>-limit dextrins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 are oligosaccharides containing an </a:t>
            </a:r>
            <a:r>
              <a:rPr lang="th-TH" smtClean="0">
                <a:solidFill>
                  <a:srgbClr val="FFFF00"/>
                </a:solidFill>
                <a:sym typeface="Symbol" pitchFamily="18" charset="2"/>
              </a:rPr>
              <a:t>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-1,6-glycosidic bond.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877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5/82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Inherited enzyme deficiencies cause metabolic diseases</a:t>
            </a:r>
            <a:endParaRPr lang="th-TH" sz="4000" smtClean="0">
              <a:solidFill>
                <a:srgbClr val="FFFF00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ความบกพร่องของเอนไซม์ (แต่กำเนิด) ทำให้เกิดโรคทางเมแทบอลิซึม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เกิดการสะสมของ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substrate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หรือ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เกิดการขาดสารผลิตภัณฑ์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ตัวอย่างเช่น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oculocutaneous albinism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เกิดจากการขาดสารรงควัตถุ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melanin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50/82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The deficiency of an enzyme</a:t>
            </a:r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ถ้าเกิดขึ้นกับ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pathway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สำหรับการสังเคราะห์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ATP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ก็จะเป็นปัญหาร้ายแรง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โดยทั่วไป พบปัญหา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catabolism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ของสารใดสารหนึ่ง เช่น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galactose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หรือ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phenylalanine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51/82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Storage diseases</a:t>
            </a:r>
            <a:endParaRPr lang="th-TH" smtClean="0">
              <a:solidFill>
                <a:srgbClr val="FFFF0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เกิดจากการขาดเอนไซม์ย่อยสลายสารโมเลกุลใหญ่ภายในเซลล์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ตัวอย่างเช่น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mucopolysaccharidoses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บางครั้งอาจเกิดจากความบกพร่องของเอนไซม์ใน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lysosome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52/82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cs typeface="Tahoma" pitchFamily="34" charset="0"/>
              </a:rPr>
              <a:t>โรคเมแทบอลิซึมจากสาเหตุอื่น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Toxins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เช่น ตะกั่ว ยับยั้งการสังเคราะห์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heme, cyanide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ยับยั้งการหายใจระดับเซลล์ </a:t>
            </a:r>
          </a:p>
          <a:p>
            <a:pPr eaLnBrk="1" hangingPunct="1"/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การขาดวิตามิน ที่เป็นโคเอนไซม์</a:t>
            </a:r>
            <a:endParaRPr lang="en-US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Endocrine disorders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ความผิดปกติของระบบต่อมไร้ท่อ ทำให้ขาดฮอร์โมนควบคุมเมแทบอลิซึม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53/82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mtClean="0">
                <a:solidFill>
                  <a:srgbClr val="FFFF00"/>
                </a:solidFill>
                <a:cs typeface="Tahoma" pitchFamily="34" charset="0"/>
              </a:rPr>
              <a:t>วีดิทัศน์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รายการ ดูให้รู้ ตอน สารความแก่ เอาออกได้</a:t>
            </a:r>
          </a:p>
          <a:p>
            <a:pPr eaLnBrk="1" hangingPunct="1"/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AGE = </a:t>
            </a:r>
            <a:r>
              <a:rPr lang="en-US" dirty="0" smtClean="0">
                <a:solidFill>
                  <a:srgbClr val="FF6600"/>
                </a:solidFill>
              </a:rPr>
              <a:t>Advanced </a:t>
            </a:r>
            <a:r>
              <a:rPr lang="en-US" dirty="0" err="1" smtClean="0">
                <a:solidFill>
                  <a:srgbClr val="FF6600"/>
                </a:solidFill>
              </a:rPr>
              <a:t>glycation</a:t>
            </a:r>
            <a:r>
              <a:rPr lang="en-US" dirty="0" smtClean="0">
                <a:solidFill>
                  <a:srgbClr val="FF6600"/>
                </a:solidFill>
              </a:rPr>
              <a:t> end</a:t>
            </a:r>
            <a:r>
              <a:rPr lang="th-TH" dirty="0" smtClean="0">
                <a:solidFill>
                  <a:srgbClr val="FF6600"/>
                </a:solidFill>
              </a:rPr>
              <a:t>-</a:t>
            </a:r>
            <a:r>
              <a:rPr lang="en-US" dirty="0" smtClean="0">
                <a:solidFill>
                  <a:srgbClr val="FF6600"/>
                </a:solidFill>
              </a:rPr>
              <a:t>product</a:t>
            </a:r>
          </a:p>
          <a:p>
            <a:pPr eaLnBrk="1" hangingPunct="1"/>
            <a:r>
              <a:rPr lang="en-US" dirty="0" err="1" smtClean="0">
                <a:solidFill>
                  <a:srgbClr val="FF6600"/>
                </a:solidFill>
              </a:rPr>
              <a:t>Glycation</a:t>
            </a:r>
            <a:r>
              <a:rPr lang="en-US" dirty="0" smtClean="0">
                <a:solidFill>
                  <a:srgbClr val="FF6600"/>
                </a:solidFill>
              </a:rPr>
              <a:t> = 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การสร้างพันธะโควา</a:t>
            </a:r>
            <a:r>
              <a:rPr lang="th-TH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เลนต์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ระหว่างโปรตีนหรือ</a:t>
            </a:r>
            <a:r>
              <a:rPr lang="th-TH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ลิพิด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กับน้ำตาล (โดยไม่มีเอนไซม์มาควบคุม)</a:t>
            </a:r>
          </a:p>
          <a:p>
            <a:pPr eaLnBrk="1" hangingPunct="1"/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ดูย้อนหลังได้ที่ </a:t>
            </a:r>
            <a:r>
              <a:rPr lang="en-US" dirty="0" err="1" smtClean="0">
                <a:solidFill>
                  <a:schemeClr val="folHlink"/>
                </a:solidFill>
              </a:rPr>
              <a:t>youtu</a:t>
            </a:r>
            <a:r>
              <a:rPr lang="th-TH" dirty="0" smtClean="0">
                <a:solidFill>
                  <a:schemeClr val="folHlink"/>
                </a:solidFill>
              </a:rPr>
              <a:t>.</a:t>
            </a:r>
            <a:r>
              <a:rPr lang="en-US" dirty="0" smtClean="0">
                <a:solidFill>
                  <a:schemeClr val="folHlink"/>
                </a:solidFill>
              </a:rPr>
              <a:t>be</a:t>
            </a:r>
            <a:r>
              <a:rPr lang="th-TH" dirty="0" smtClean="0">
                <a:solidFill>
                  <a:schemeClr val="folHlink"/>
                </a:solidFill>
              </a:rPr>
              <a:t>/</a:t>
            </a:r>
            <a:r>
              <a:rPr lang="en-US" dirty="0" smtClean="0">
                <a:solidFill>
                  <a:schemeClr val="folHlink"/>
                </a:solidFill>
              </a:rPr>
              <a:t>lSU3ymBxvAE</a:t>
            </a:r>
            <a:endParaRPr lang="th-TH" dirty="0" smtClean="0">
              <a:solidFill>
                <a:schemeClr val="folHlink"/>
              </a:solidFill>
            </a:endParaRP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1076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54/82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Enzyme Nomenclature</a:t>
            </a:r>
            <a:br>
              <a:rPr lang="en-US" sz="40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</a:br>
            <a:r>
              <a:rPr lang="th-TH" sz="40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การเรียกชื่อเอนไซม์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เพื่อให้การเรียกชื่อปฏิกิริยาต่าง ๆ ในเม</a:t>
            </a:r>
            <a:r>
              <a:rPr lang="th-TH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แทบอ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ลิซึมเป็นระบบ</a:t>
            </a:r>
          </a:p>
          <a:p>
            <a:pPr eaLnBrk="1" hangingPunct="1">
              <a:buFontTx/>
              <a:buChar char="-"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แบบดั้งเดิม ตั้งชื่อเอนไซม์โดยการเติม –</a:t>
            </a:r>
            <a:r>
              <a:rPr lang="en-US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ase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หลังชื่อสารที่เอนไซม์นั้น ๆ เข้าทำปฏิกิริยา</a:t>
            </a:r>
          </a:p>
          <a:p>
            <a:pPr eaLnBrk="1" hangingPunct="1">
              <a:buFontTx/>
              <a:buNone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เช่น </a:t>
            </a:r>
            <a:r>
              <a:rPr lang="en-US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ure</a:t>
            </a:r>
            <a:r>
              <a:rPr lang="en-US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ase</a:t>
            </a:r>
            <a:r>
              <a:rPr lang="en-US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คือ เอนไซม์ที่ 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hydrolyze urea</a:t>
            </a:r>
          </a:p>
          <a:p>
            <a:pPr eaLnBrk="1" hangingPunct="1">
              <a:buFontTx/>
              <a:buNone/>
            </a:pPr>
            <a:r>
              <a:rPr lang="en-US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phosphat</a:t>
            </a:r>
            <a:r>
              <a:rPr lang="en-US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ase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คือ เอนไซม์ที่ 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hydrolyze </a:t>
            </a:r>
            <a:r>
              <a:rPr lang="en-US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phospharyl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group 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ออกจากสารประกอบ 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organic phosphate</a:t>
            </a:r>
            <a:endParaRPr lang="th-TH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858148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55/82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1444" name="Picture 4" descr="pylori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7929586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56/82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2468" name="Picture 4" descr="pylori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5627687"/>
          </a:xfrm>
          <a:prstGeom prst="rect">
            <a:avLst/>
          </a:prstGeom>
          <a:noFill/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7858148" y="6215082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57/82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3493" name="Picture 5" descr="pylori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</p:spPr>
      </p:pic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7858148" y="6215082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58/82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4516" name="Picture 4" descr="phosphoryl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8"/>
            <a:ext cx="8675688" cy="6824662"/>
          </a:xfrm>
          <a:prstGeom prst="rect">
            <a:avLst/>
          </a:prstGeom>
          <a:noFill/>
        </p:spPr>
      </p:pic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7643834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59/82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7172" name="Picture 4" descr="scan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543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935913" y="6110288"/>
            <a:ext cx="877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6/82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5540" name="Picture 4" descr="pylori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7786710" y="6072206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60/82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6564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7715272" y="6215082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61/82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7588" name="Picture 4" descr="milk-analysis-in-verka-19-7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7858148" y="6072206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62/82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8612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8058446" y="6215082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63/82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69636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44000" cy="6502400"/>
          </a:xfrm>
          <a:prstGeom prst="rect">
            <a:avLst/>
          </a:prstGeom>
          <a:noFill/>
        </p:spPr>
      </p:pic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7929586" y="6072206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64/82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เอนไซม์บางชนิด ตั้งชื่อโดยไม่ได้อิงตามปฏิกิริยา เช่น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catalase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ทำหน้าที่ย่อย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peroxide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หรือ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pepsin, trypsin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ย่อยโปรตีน</a:t>
            </a:r>
          </a:p>
        </p:txBody>
      </p:sp>
      <p:pic>
        <p:nvPicPr>
          <p:cNvPr id="70660" name="Picture 4" descr="imgb0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357563"/>
            <a:ext cx="4895850" cy="1089025"/>
          </a:xfrm>
          <a:prstGeom prst="rect">
            <a:avLst/>
          </a:prstGeom>
          <a:noFill/>
        </p:spPr>
      </p:pic>
      <p:pic>
        <p:nvPicPr>
          <p:cNvPr id="70662" name="Picture 6" descr="catala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4437063"/>
            <a:ext cx="4895850" cy="2279650"/>
          </a:xfrm>
          <a:prstGeom prst="rect">
            <a:avLst/>
          </a:prstGeom>
          <a:noFill/>
        </p:spPr>
      </p:pic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7929586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65/82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76804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8532813" cy="6826250"/>
          </a:xfrm>
          <a:prstGeom prst="rect">
            <a:avLst/>
          </a:prstGeom>
          <a:noFill/>
        </p:spPr>
      </p:pic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8058446" y="6000768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66/82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การเรียกชื่อเอนไซม์แบบดั้งเดิม ทำให้เกิดความสับสน ดังนั้น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International Commission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on Enzymes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จึงจัดระบบวิธีเรียกชื่อเอนไซม์ขึ้น</a:t>
            </a:r>
          </a:p>
          <a:p>
            <a:pPr eaLnBrk="1" hangingPunct="1">
              <a:buFontTx/>
              <a:buChar char="-"/>
            </a:pPr>
            <a:r>
              <a:rPr lang="th-TH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แต่ชื่อเอนไซม์เดิมที่เป็นที่นิยม ก็ยังใช้อยู่</a:t>
            </a:r>
          </a:p>
          <a:p>
            <a:pPr eaLnBrk="1" hangingPunct="1">
              <a:buFontTx/>
              <a:buChar char="-"/>
            </a:pP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แยกออกเป็น 6 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classes </a:t>
            </a: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ตามปฏิกิริยาที่เร่ง</a:t>
            </a:r>
          </a:p>
          <a:p>
            <a:pPr eaLnBrk="1" hangingPunct="1">
              <a:buFontTx/>
              <a:buChar char="-"/>
            </a:pP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แต่ละ 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class </a:t>
            </a: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แยกย่อยเป็น 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subclass </a:t>
            </a:r>
            <a:endParaRPr lang="th-TH" smtClean="0">
              <a:solidFill>
                <a:schemeClr val="folHlink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Char char="-"/>
            </a:pP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แต่ละ 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sub-class </a:t>
            </a: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ก็แยกย่อยเป็น 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sub</a:t>
            </a: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-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subclass</a:t>
            </a:r>
            <a:endParaRPr lang="th-TH" smtClean="0">
              <a:solidFill>
                <a:schemeClr val="folHlin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7786710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67/82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72708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</p:spPr>
      </p:pic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7858148" y="6072206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68/82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73732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250"/>
            <a:ext cx="9144000" cy="6053138"/>
          </a:xfrm>
          <a:prstGeom prst="rect">
            <a:avLst/>
          </a:prstGeom>
          <a:noFill/>
        </p:spPr>
      </p:pic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7929586" y="6477680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69/82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>
                <a:solidFill>
                  <a:schemeClr val="accent1"/>
                </a:solidFill>
                <a:cs typeface="Tahoma" pitchFamily="34" charset="0"/>
              </a:rPr>
              <a:t>การย่อยแป้งด้วยอะไมเลส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55301" name="Picture 5" descr="M9780323045827-029-f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9088"/>
            <a:ext cx="9144000" cy="5268912"/>
          </a:xfrm>
          <a:prstGeom prst="rect">
            <a:avLst/>
          </a:prstGeom>
          <a:noFill/>
        </p:spPr>
      </p:pic>
      <p:sp>
        <p:nvSpPr>
          <p:cNvPr id="55302" name="Text Box 4"/>
          <p:cNvSpPr txBox="1">
            <a:spLocks noChangeArrowheads="1"/>
          </p:cNvSpPr>
          <p:nvPr/>
        </p:nvSpPr>
        <p:spPr bwMode="auto">
          <a:xfrm>
            <a:off x="7935913" y="6294438"/>
            <a:ext cx="877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folHlink"/>
                </a:solidFill>
              </a:rPr>
              <a:t>7/82</a:t>
            </a:r>
            <a:endParaRPr lang="th-TH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74756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8058446" y="6215082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70/82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75780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0713"/>
            <a:ext cx="9144000" cy="5641975"/>
          </a:xfrm>
          <a:prstGeom prst="rect">
            <a:avLst/>
          </a:prstGeom>
          <a:noFill/>
        </p:spPr>
      </p:pic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7929586" y="6215082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71/82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th-TH" dirty="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การสืบค้นข้อมูลเอนไซม์ผ่านเว็บ มีหลายฐานข้อมูล เช่น </a:t>
            </a:r>
            <a:r>
              <a:rPr lang="en-US" dirty="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BRENDA</a:t>
            </a:r>
          </a:p>
          <a:p>
            <a:pPr eaLnBrk="1" hangingPunct="1">
              <a:buFontTx/>
              <a:buNone/>
            </a:pPr>
            <a:r>
              <a:rPr lang="en-US" dirty="0" smtClean="0">
                <a:solidFill>
                  <a:schemeClr val="accent1"/>
                </a:solidFill>
              </a:rPr>
              <a:t>www.brenda-enzymes.org</a:t>
            </a:r>
          </a:p>
          <a:p>
            <a:pPr eaLnBrk="1" hangingPunct="1">
              <a:buFontTx/>
              <a:buNone/>
            </a:pPr>
            <a:r>
              <a:rPr lang="en-US" dirty="0" err="1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ExPASy</a:t>
            </a:r>
            <a:endParaRPr lang="en-US" dirty="0" smtClean="0">
              <a:solidFill>
                <a:schemeClr val="folHlink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</a:pPr>
            <a:r>
              <a:rPr lang="th-TH" dirty="0" err="1" smtClean="0">
                <a:solidFill>
                  <a:schemeClr val="accent1"/>
                </a:solidFill>
              </a:rPr>
              <a:t>enzyme.expasy.org</a:t>
            </a:r>
            <a:r>
              <a:rPr lang="th-TH" dirty="0" smtClean="0"/>
              <a:t> </a:t>
            </a:r>
            <a:endParaRPr lang="en-US" dirty="0" smtClean="0">
              <a:solidFill>
                <a:schemeClr val="folHlink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</a:pPr>
            <a:r>
              <a:rPr lang="th-TH" b="1" dirty="0" err="1" smtClean="0">
                <a:solidFill>
                  <a:schemeClr val="folHlink"/>
                </a:solidFill>
              </a:rPr>
              <a:t>ExplorEnz</a:t>
            </a:r>
            <a:endParaRPr lang="th-TH" b="1" dirty="0" smtClean="0">
              <a:solidFill>
                <a:schemeClr val="folHlink"/>
              </a:solidFill>
            </a:endParaRPr>
          </a:p>
          <a:p>
            <a:pPr eaLnBrk="1" hangingPunct="1">
              <a:buFontTx/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www.enzyme-database.org</a:t>
            </a:r>
          </a:p>
          <a:p>
            <a:pPr eaLnBrk="1" hangingPunct="1">
              <a:buFontTx/>
              <a:buNone/>
            </a:pPr>
            <a:endParaRPr lang="en-US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</a:pPr>
            <a:endParaRPr lang="th-TH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858148" y="6072206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72/82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79876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14554"/>
            <a:ext cx="9144000" cy="4175125"/>
          </a:xfrm>
          <a:prstGeom prst="rect">
            <a:avLst/>
          </a:prstGeom>
          <a:noFill/>
        </p:spPr>
      </p:pic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8058446" y="6334780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73/82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80900" name="Picture 4" descr="slide_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1438"/>
            <a:ext cx="9144000" cy="4203700"/>
          </a:xfrm>
          <a:prstGeom prst="rect">
            <a:avLst/>
          </a:prstGeom>
          <a:noFill/>
        </p:spPr>
      </p:pic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7858148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74/82</a:t>
            </a:r>
            <a:endParaRPr lang="th-TH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65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633062"/>
          </a:xfrm>
          <a:prstGeom prst="rect">
            <a:avLst/>
          </a:prstGeom>
        </p:spPr>
      </p:pic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dirty="0" smtClean="0"/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7786710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75/82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Enzyme Application in Food Industry</a:t>
            </a:r>
            <a:endParaRPr lang="th-TH" sz="400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นม (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Dairy Industry)</a:t>
            </a:r>
          </a:p>
          <a:p>
            <a:pPr eaLnBrk="1" hangingPunct="1">
              <a:buFontTx/>
              <a:buChar char="-"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เบียร์ (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Brewing Industry)</a:t>
            </a:r>
          </a:p>
          <a:p>
            <a:pPr eaLnBrk="1" hangingPunct="1">
              <a:buFontTx/>
              <a:buChar char="-"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ขนมอบ (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Baking Industry)</a:t>
            </a:r>
          </a:p>
          <a:p>
            <a:pPr eaLnBrk="1" hangingPunct="1">
              <a:buFontTx/>
              <a:buChar char="-"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ไวน์และน้ำผลไม้ (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Wine and Fruit Juice Industry)</a:t>
            </a:r>
          </a:p>
          <a:p>
            <a:pPr eaLnBrk="1" hangingPunct="1">
              <a:buFontTx/>
              <a:buChar char="-"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เนื้อสัตว์ (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Meat)</a:t>
            </a:r>
          </a:p>
          <a:p>
            <a:pPr eaLnBrk="1" hangingPunct="1">
              <a:buFontTx/>
              <a:buChar char="-"/>
            </a:pPr>
            <a:endParaRPr lang="th-TH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786710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76/82</a:t>
            </a:r>
            <a:endParaRPr lang="th-TH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h-TH" sz="400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นม (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Dairy Industry)</a:t>
            </a:r>
            <a:endParaRPr lang="th-TH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ได้แก่ </a:t>
            </a:r>
            <a:r>
              <a:rPr lang="en-US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rennet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ใช้ในการทำชีส เป็นเอนไซม์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Chymosin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ซึ่งเป็น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protease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จากกระเพาะลูกวัว และมี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rennet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จากพืชด้วย เช่น </a:t>
            </a:r>
            <a:r>
              <a:rPr lang="th-TH" b="1" smtClean="0">
                <a:solidFill>
                  <a:schemeClr val="accent1"/>
                </a:solidFill>
              </a:rPr>
              <a:t>Cynzime</a:t>
            </a:r>
            <a:r>
              <a:rPr lang="en-US" b="1" smtClean="0">
                <a:solidFill>
                  <a:schemeClr val="accent1"/>
                </a:solidFill>
              </a:rPr>
              <a:t>®</a:t>
            </a:r>
            <a:endParaRPr lang="th-TH" b="1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Lactase </a:t>
            </a: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ใช้ทำ 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lactose-free milk</a:t>
            </a:r>
            <a:r>
              <a:rPr lang="th-TH" smtClean="0"/>
              <a:t> </a:t>
            </a:r>
            <a:r>
              <a:rPr lang="th-TH" smtClean="0">
                <a:solidFill>
                  <a:srgbClr val="FFFF00"/>
                </a:solidFill>
                <a:cs typeface="Tahoma" pitchFamily="34" charset="0"/>
              </a:rPr>
              <a:t>สกัดจากยีสต์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accent1"/>
                </a:solidFill>
                <a:cs typeface="Tahoma" pitchFamily="34" charset="0"/>
              </a:rPr>
              <a:t>Catalase</a:t>
            </a:r>
            <a:r>
              <a:rPr lang="en-US" smtClean="0">
                <a:solidFill>
                  <a:srgbClr val="FFFF00"/>
                </a:solidFill>
                <a:cs typeface="Tahoma" pitchFamily="34" charset="0"/>
              </a:rPr>
              <a:t> </a:t>
            </a:r>
            <a:r>
              <a:rPr lang="th-TH" smtClean="0">
                <a:solidFill>
                  <a:srgbClr val="FFFF00"/>
                </a:solidFill>
                <a:cs typeface="Tahoma" pitchFamily="34" charset="0"/>
              </a:rPr>
              <a:t>ผลิตจากตับวัวหรือจากจุลินทรีย์ ใช้ป้องกันการออกซิเดชันของผลิตภัณฑ์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chemeClr val="folHlink"/>
                </a:solidFill>
                <a:cs typeface="Tahoma" pitchFamily="34" charset="0"/>
              </a:rPr>
              <a:t>Protease</a:t>
            </a:r>
            <a:r>
              <a:rPr lang="en-US" smtClean="0">
                <a:solidFill>
                  <a:srgbClr val="FFFF00"/>
                </a:solidFill>
                <a:cs typeface="Tahoma" pitchFamily="34" charset="0"/>
              </a:rPr>
              <a:t> </a:t>
            </a:r>
            <a:r>
              <a:rPr lang="th-TH" smtClean="0">
                <a:solidFill>
                  <a:srgbClr val="FFFF00"/>
                </a:solidFill>
                <a:cs typeface="Tahoma" pitchFamily="34" charset="0"/>
              </a:rPr>
              <a:t>ช่วยให้ชีสมีรสชาติและเนื้อสัมผัสเฉพาะ เช่น รสขม</a:t>
            </a:r>
            <a:endParaRPr lang="en-US" smtClean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786710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77/82</a:t>
            </a:r>
            <a:endParaRPr lang="th-TH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h-TH" sz="400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เบียร์ (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Brewing Industry)</a:t>
            </a:r>
            <a:endParaRPr lang="th-TH" smtClean="0">
              <a:solidFill>
                <a:schemeClr val="folHlink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ได้แก่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Protease,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-glucanase, -amylase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และ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amyloglucosidase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ระหว่างกระบวนการ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malting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ของข้าวบาร์เลย์</a:t>
            </a:r>
          </a:p>
          <a:p>
            <a:pPr eaLnBrk="1" hangingPunct="1">
              <a:buFontTx/>
              <a:buNone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- </a:t>
            </a: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ขนมอบ 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(Baking Industry)</a:t>
            </a:r>
          </a:p>
          <a:p>
            <a:pPr eaLnBrk="1" hangingPunct="1">
              <a:buFontTx/>
              <a:buNone/>
            </a:pP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เช่น </a:t>
            </a:r>
            <a:r>
              <a:rPr lang="en-US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glucose oxidase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ช่วยให้แป้งมีความเหนียวนุ่ม เนื่องจาก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H</a:t>
            </a:r>
            <a:r>
              <a:rPr lang="en-US" baseline="-250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2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O</a:t>
            </a:r>
            <a:r>
              <a:rPr lang="en-US" baseline="-2500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2 </a:t>
            </a:r>
            <a:r>
              <a:rPr lang="th-TH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เพิ่มความแข็งแรงให้พันธะไดซัลไฟด์ใน </a:t>
            </a:r>
            <a:r>
              <a:rPr lang="en-US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  <a:sym typeface="Symbol" pitchFamily="18" charset="2"/>
              </a:rPr>
              <a:t>Gluten</a:t>
            </a:r>
            <a:endParaRPr lang="en-US" smtClean="0">
              <a:solidFill>
                <a:srgbClr val="FFFF00"/>
              </a:solidFill>
              <a:cs typeface="Tahoma" pitchFamily="34" charset="0"/>
              <a:sym typeface="Symbol" pitchFamily="18" charset="2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786710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78/82</a:t>
            </a:r>
            <a:endParaRPr lang="th-TH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84996" name="Picture 4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44000" cy="6477000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786710" y="5715016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79/82</a:t>
            </a:r>
            <a:endParaRPr lang="th-TH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56325" name="AutoShape 5" descr="amylo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th-TH"/>
          </a:p>
        </p:txBody>
      </p:sp>
      <p:pic>
        <p:nvPicPr>
          <p:cNvPr id="56326" name="Picture 6" descr="amyl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04938"/>
            <a:ext cx="9144000" cy="5453062"/>
          </a:xfrm>
          <a:prstGeom prst="rect">
            <a:avLst/>
          </a:prstGeom>
          <a:noFill/>
        </p:spPr>
      </p:pic>
      <p:sp>
        <p:nvSpPr>
          <p:cNvPr id="56327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877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folHlink"/>
                </a:solidFill>
              </a:rPr>
              <a:t>8/82</a:t>
            </a:r>
            <a:endParaRPr lang="th-TH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th-TH" sz="400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th-TH" dirty="0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ไวน์และน้ำผลไม้</a:t>
            </a:r>
          </a:p>
          <a:p>
            <a:pPr eaLnBrk="1" hangingPunct="1">
              <a:buFontTx/>
              <a:buNone/>
            </a:pP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เช่น </a:t>
            </a:r>
            <a:r>
              <a:rPr lang="en-US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Pectinase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ป้องกันไม่ให้น้ำผลไม้ขุ่น และช่วยให้ผนังเซลล์อ่อนนุ่ม สกัดสีและน้ำผลไม้ออกมา</a:t>
            </a:r>
            <a:r>
              <a:rPr lang="th-TH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ได้มาก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ขึ้น แต่ถ้าใช้มากเกินไปจะได้ 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methanol </a:t>
            </a:r>
            <a:r>
              <a:rPr lang="th-TH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ที่เป็นพิษ เนื่องจากกิจกรรม 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pectin esterase</a:t>
            </a:r>
            <a:endParaRPr lang="th-TH" dirty="0" smtClean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786710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80/82</a:t>
            </a:r>
            <a:endParaRPr lang="th-TH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 smtClean="0"/>
          </a:p>
        </p:txBody>
      </p:sp>
      <p:pic>
        <p:nvPicPr>
          <p:cNvPr id="87044" name="Picture 4" descr="reactionPectinestera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8413"/>
            <a:ext cx="9144000" cy="3879850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786710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81/82</a:t>
            </a:r>
            <a:endParaRPr lang="th-TH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h-TH" smtClean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h-TH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เนื้อ (</a:t>
            </a:r>
            <a:r>
              <a:rPr lang="en-US" smtClean="0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meat)</a:t>
            </a:r>
          </a:p>
          <a:p>
            <a:pPr>
              <a:buFontTx/>
              <a:buNone/>
            </a:pPr>
            <a:r>
              <a:rPr lang="th-TH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เช่น </a:t>
            </a:r>
            <a:r>
              <a:rPr lang="en-US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papain, </a:t>
            </a:r>
          </a:p>
          <a:p>
            <a:pPr>
              <a:buFontTx/>
              <a:buNone/>
            </a:pPr>
            <a:r>
              <a:rPr lang="en-US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bromelain</a:t>
            </a:r>
          </a:p>
          <a:p>
            <a:pPr>
              <a:buFontTx/>
              <a:buNone/>
            </a:pPr>
            <a:endParaRPr lang="th-TH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8068" name="Picture 4" descr="23322285_1386624571459734_1339422337652490240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1557338"/>
            <a:ext cx="5143500" cy="5143500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786710" y="6143644"/>
            <a:ext cx="10855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82/82</a:t>
            </a:r>
            <a:endParaRPr lang="th-TH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Salivary </a:t>
            </a:r>
            <a:r>
              <a:rPr lang="en-US" smtClean="0">
                <a:solidFill>
                  <a:srgbClr val="FFFF00"/>
                </a:solidFill>
                <a:sym typeface="Symbol" pitchFamily="18" charset="2"/>
              </a:rPr>
              <a:t>-amylase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</a:rPr>
              <a:t>Active at the normal salivary pH of 6.5 to 7.0 but is rapidly denatured in the acidic environment of the stomach. </a:t>
            </a:r>
            <a:r>
              <a:rPr lang="th-TH" sz="28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แอคทีฟที่ </a:t>
            </a:r>
            <a:r>
              <a:rPr lang="en-US" sz="28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pH </a:t>
            </a:r>
            <a:r>
              <a:rPr lang="th-TH" sz="28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ในน้ำลาย แต่เสียสภาพในกระเพาะ</a:t>
            </a:r>
            <a:endParaRPr lang="en-US" sz="280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</a:rPr>
              <a:t>Its main function is to keep the teeth clean by dissolving starchy bits of food that remain lodged between the teeth after a meal. </a:t>
            </a:r>
            <a:r>
              <a:rPr lang="th-TH" sz="2800" smtClean="0">
                <a:solidFill>
                  <a:schemeClr val="accent1"/>
                </a:solidFill>
                <a:cs typeface="Tahoma" pitchFamily="34" charset="0"/>
              </a:rPr>
              <a:t>ฟันสะอาด</a:t>
            </a:r>
            <a:endParaRPr lang="en-US" sz="2800" smtClean="0">
              <a:solidFill>
                <a:schemeClr val="accent1"/>
              </a:solidFill>
              <a:cs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FF00"/>
                </a:solidFill>
              </a:rPr>
              <a:t>Cancer patients whose salivary glands have been destroyed by radiation therapy develop rapid tooth decay.</a:t>
            </a:r>
            <a:r>
              <a:rPr lang="th-TH" sz="2800" smtClean="0">
                <a:solidFill>
                  <a:srgbClr val="FFFF00"/>
                </a:solidFill>
              </a:rPr>
              <a:t> </a:t>
            </a:r>
            <a:r>
              <a:rPr lang="th-TH" sz="28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ผู้ป่วยมะเร็ง ต่อมน้ำลายถูกทำลาย ฟันผุ</a:t>
            </a:r>
          </a:p>
        </p:txBody>
      </p:sp>
      <p:sp>
        <p:nvSpPr>
          <p:cNvPr id="8199" name="Text Box 4"/>
          <p:cNvSpPr txBox="1">
            <a:spLocks noChangeArrowheads="1"/>
          </p:cNvSpPr>
          <p:nvPr/>
        </p:nvSpPr>
        <p:spPr bwMode="auto">
          <a:xfrm>
            <a:off x="7935913" y="6110288"/>
            <a:ext cx="8851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9/82</a:t>
            </a:r>
            <a:endParaRPr lang="th-TH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2173</Words>
  <Application>Microsoft Office PowerPoint</Application>
  <PresentationFormat>On-screen Show (4:3)</PresentationFormat>
  <Paragraphs>275</Paragraphs>
  <Slides>82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3" baseType="lpstr">
      <vt:lpstr>การออกแบบเริ่มต้น</vt:lpstr>
      <vt:lpstr>01402313</vt:lpstr>
      <vt:lpstr>Website</vt:lpstr>
      <vt:lpstr> Digestive Enzymes I</vt:lpstr>
      <vt:lpstr>Saliva contains -amylase and lysozyme</vt:lpstr>
      <vt:lpstr>-amylase</vt:lpstr>
      <vt:lpstr>PowerPoint Presentation</vt:lpstr>
      <vt:lpstr>การย่อยแป้งด้วยอะไมเลส</vt:lpstr>
      <vt:lpstr>PowerPoint Presentation</vt:lpstr>
      <vt:lpstr>Salivary -amylase</vt:lpstr>
      <vt:lpstr>Lysozyme</vt:lpstr>
      <vt:lpstr>PowerPoint Presentation</vt:lpstr>
      <vt:lpstr>PowerPoint Presentation</vt:lpstr>
      <vt:lpstr>PowerPoint Presentation</vt:lpstr>
      <vt:lpstr>PowerPoint Presentation</vt:lpstr>
      <vt:lpstr>Protein and fat digestion</vt:lpstr>
      <vt:lpstr>The pancreas</vt:lpstr>
      <vt:lpstr>Digestive Enzymes II</vt:lpstr>
      <vt:lpstr>PowerPoint Presentation</vt:lpstr>
      <vt:lpstr>PowerPoint Presentation</vt:lpstr>
      <vt:lpstr>Poorly digestible nutrients cause flatulence</vt:lpstr>
      <vt:lpstr>PowerPoint Presentation</vt:lpstr>
      <vt:lpstr>PowerPoint Presentation</vt:lpstr>
      <vt:lpstr>PowerPoint Presentation</vt:lpstr>
      <vt:lpstr>Introduction to Metabolic Pathways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Alternative substrates can be oxidized in the body</vt:lpstr>
      <vt:lpstr>PowerPoint Presentation</vt:lpstr>
      <vt:lpstr>Metabolic processes are compartmentalized</vt:lpstr>
      <vt:lpstr>PowerPoint Presentation</vt:lpstr>
      <vt:lpstr>Metabolic processes are compartmentalized</vt:lpstr>
      <vt:lpstr>Free energy changes in metabolic pathways are additive</vt:lpstr>
      <vt:lpstr>PowerPoint Presentation</vt:lpstr>
      <vt:lpstr>PowerPoint Presentation</vt:lpstr>
      <vt:lpstr>Most metabolic pathways are regulated</vt:lpstr>
      <vt:lpstr>การควบคุม metabolic pathways</vt:lpstr>
      <vt:lpstr>PowerPoint Presentation</vt:lpstr>
      <vt:lpstr>PowerPoint Presentation</vt:lpstr>
      <vt:lpstr>PowerPoint Presentation</vt:lpstr>
      <vt:lpstr>Allosteric site</vt:lpstr>
      <vt:lpstr>PowerPoint Presentation</vt:lpstr>
      <vt:lpstr>Feedback inhibition</vt:lpstr>
      <vt:lpstr>ตัวอย่างการควบคุมด้วย Feedback inhibition</vt:lpstr>
      <vt:lpstr>PowerPoint Presentation</vt:lpstr>
      <vt:lpstr>PowerPoint Presentation</vt:lpstr>
      <vt:lpstr>PowerPoint Presentation</vt:lpstr>
      <vt:lpstr>Inherited enzyme deficiencies cause metabolic diseases</vt:lpstr>
      <vt:lpstr>The deficiency of an enzyme</vt:lpstr>
      <vt:lpstr>Storage diseases</vt:lpstr>
      <vt:lpstr>โรคเมแทบอลิซึมจากสาเหตุอื่น</vt:lpstr>
      <vt:lpstr>วีดิทัศน์</vt:lpstr>
      <vt:lpstr>Enzyme Nomenclature การเรียกชื่อเอนไซม์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Enzyme Application in Food Industry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01402313</dc:title>
  <dc:creator>LEMEL</dc:creator>
  <cp:lastModifiedBy>KopZa</cp:lastModifiedBy>
  <cp:revision>75</cp:revision>
  <dcterms:created xsi:type="dcterms:W3CDTF">2016-01-19T21:36:30Z</dcterms:created>
  <dcterms:modified xsi:type="dcterms:W3CDTF">2024-11-27T09:21:33Z</dcterms:modified>
</cp:coreProperties>
</file>