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59" d="100"/>
          <a:sy n="159" d="100"/>
        </p:scale>
        <p:origin x="-150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 7"/>
          <p:cNvSpPr>
            <a:spLocks noGrp="1"/>
          </p:cNvSpPr>
          <p:nvPr>
            <p:ph type="ctrTitle"/>
          </p:nvPr>
        </p:nvSpPr>
        <p:spPr>
          <a:xfrm>
            <a:off x="422030" y="1028700"/>
            <a:ext cx="8229600" cy="13716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28" name="ตัวยึดวันที่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22/07/63</a:t>
            </a:fld>
            <a:endParaRPr lang="th-TH"/>
          </a:p>
        </p:txBody>
      </p:sp>
      <p:sp>
        <p:nvSpPr>
          <p:cNvPr id="17" name="ตัวยึดท้ายกระดา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9" name="ตัวยึดหมายเลขภาพนิ่ง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9" name="ชื่อเรื่องรอง 8"/>
          <p:cNvSpPr>
            <a:spLocks noGrp="1"/>
          </p:cNvSpPr>
          <p:nvPr>
            <p:ph type="subTitle" idx="1"/>
          </p:nvPr>
        </p:nvSpPr>
        <p:spPr>
          <a:xfrm>
            <a:off x="1371600" y="2498774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22/07/63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22/07/63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22/07/63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7086600" cy="13716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1600200" y="1880840"/>
            <a:ext cx="7086600" cy="1132284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22/07/63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7924800" y="4812507"/>
            <a:ext cx="762000" cy="273844"/>
          </a:xfrm>
        </p:spPr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22/07/63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6" y="1151335"/>
            <a:ext cx="4041775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1771651"/>
            <a:ext cx="4040188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6" y="1771651"/>
            <a:ext cx="4041775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22/07/63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22/07/63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22/07/63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457201" y="1143001"/>
            <a:ext cx="3008313" cy="3451622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22/07/63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5486400" cy="391716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828800" y="1373981"/>
            <a:ext cx="5486400" cy="29718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th-TH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คลิกไอคอนเพื่อเพิ่มรูปภาพ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828800" y="875090"/>
            <a:ext cx="5486400" cy="397764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22/07/63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ตัวยึดชื่อเรื่อง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3" name="ตัวยึดข้อความ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3187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4" name="ตัวยึดวันที่ 13"/>
          <p:cNvSpPr>
            <a:spLocks noGrp="1"/>
          </p:cNvSpPr>
          <p:nvPr>
            <p:ph type="dt" sz="half" idx="2"/>
          </p:nvPr>
        </p:nvSpPr>
        <p:spPr>
          <a:xfrm>
            <a:off x="4572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7094606-EF4E-4EEF-8DA9-B85C4381FEAB}" type="datetimeFigureOut">
              <a:rPr lang="th-TH" smtClean="0"/>
              <a:pPr/>
              <a:t>22/07/63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3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23" name="ตัวยึดหมายเลขภาพนิ่ง 22"/>
          <p:cNvSpPr>
            <a:spLocks noGrp="1"/>
          </p:cNvSpPr>
          <p:nvPr>
            <p:ph type="sldNum" sz="quarter" idx="4"/>
          </p:nvPr>
        </p:nvSpPr>
        <p:spPr>
          <a:xfrm>
            <a:off x="7924800" y="4812507"/>
            <a:ext cx="762000" cy="273844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Plant biochemistry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01402461 </a:t>
            </a:r>
            <a:r>
              <a:rPr lang="th-TH" dirty="0" smtClean="0"/>
              <a:t>ชีวเคมีของพืช</a:t>
            </a:r>
          </a:p>
          <a:p>
            <a:r>
              <a:rPr lang="th-TH" dirty="0" smtClean="0"/>
              <a:t>บทที่ 1 ผนังเซลล์พืช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ยึดเนื้อหา 3" descr="Untitled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98701"/>
            <a:ext cx="8229600" cy="313508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ถ้าไม่มี </a:t>
            </a:r>
            <a:r>
              <a:rPr lang="en-US" dirty="0" smtClean="0"/>
              <a:t>Ca</a:t>
            </a:r>
            <a:r>
              <a:rPr lang="en-US" baseline="30000" dirty="0" smtClean="0"/>
              <a:t>++</a:t>
            </a:r>
            <a:r>
              <a:rPr lang="th-TH" dirty="0" smtClean="0"/>
              <a:t> และ</a:t>
            </a:r>
            <a:r>
              <a:rPr lang="en-US" baseline="30000" dirty="0" smtClean="0"/>
              <a:t> </a:t>
            </a:r>
            <a:r>
              <a:rPr lang="en-US" dirty="0" smtClean="0"/>
              <a:t>Mg</a:t>
            </a:r>
            <a:r>
              <a:rPr lang="en-US" baseline="30000" dirty="0" smtClean="0"/>
              <a:t>++</a:t>
            </a:r>
            <a:r>
              <a:rPr lang="th-TH" dirty="0" smtClean="0"/>
              <a:t> </a:t>
            </a:r>
            <a:r>
              <a:rPr lang="en-US" dirty="0" smtClean="0"/>
              <a:t>pectin </a:t>
            </a:r>
            <a:r>
              <a:rPr lang="th-TH" dirty="0" smtClean="0"/>
              <a:t>จะละลายน้ำได้</a:t>
            </a:r>
          </a:p>
          <a:p>
            <a:r>
              <a:rPr lang="th-TH" dirty="0" smtClean="0"/>
              <a:t>เกลือ </a:t>
            </a:r>
            <a:r>
              <a:rPr lang="en-US" dirty="0" smtClean="0"/>
              <a:t>Ca</a:t>
            </a:r>
            <a:r>
              <a:rPr lang="en-US" baseline="30000" dirty="0" smtClean="0"/>
              <a:t>++</a:t>
            </a:r>
            <a:r>
              <a:rPr lang="en-US" dirty="0" smtClean="0"/>
              <a:t>/Mg</a:t>
            </a:r>
            <a:r>
              <a:rPr lang="en-US" baseline="30000" dirty="0" smtClean="0"/>
              <a:t>++</a:t>
            </a:r>
            <a:r>
              <a:rPr lang="th-TH" dirty="0" smtClean="0"/>
              <a:t> </a:t>
            </a:r>
            <a:r>
              <a:rPr lang="th-TH" dirty="0" smtClean="0"/>
              <a:t>ของ </a:t>
            </a:r>
            <a:r>
              <a:rPr lang="en-US" dirty="0" smtClean="0"/>
              <a:t>pectin </a:t>
            </a:r>
            <a:r>
              <a:rPr lang="th-TH" dirty="0" smtClean="0"/>
              <a:t>มีลักษณะเป็น</a:t>
            </a:r>
            <a:r>
              <a:rPr lang="th-TH" dirty="0" err="1" smtClean="0"/>
              <a:t>เจล</a:t>
            </a:r>
            <a:r>
              <a:rPr lang="th-TH" dirty="0" smtClean="0"/>
              <a:t> พองตัวได้</a:t>
            </a:r>
          </a:p>
          <a:p>
            <a:r>
              <a:rPr lang="en-US" dirty="0" smtClean="0"/>
              <a:t>pectin </a:t>
            </a:r>
            <a:r>
              <a:rPr lang="th-TH" dirty="0" smtClean="0"/>
              <a:t>ทำหน้าที่คล้าย</a:t>
            </a:r>
            <a:r>
              <a:rPr lang="th-TH" dirty="0" smtClean="0"/>
              <a:t> </a:t>
            </a:r>
            <a:r>
              <a:rPr lang="en-US" dirty="0" smtClean="0"/>
              <a:t>“</a:t>
            </a:r>
            <a:r>
              <a:rPr lang="th-TH" dirty="0" smtClean="0"/>
              <a:t>กาว</a:t>
            </a:r>
            <a:r>
              <a:rPr lang="en-US" dirty="0" smtClean="0"/>
              <a:t>” </a:t>
            </a:r>
            <a:r>
              <a:rPr lang="th-TH" dirty="0" smtClean="0"/>
              <a:t>เชื่อมเซลล์ข้างเคียงเข้าด้วยกัน</a:t>
            </a:r>
          </a:p>
          <a:p>
            <a:r>
              <a:rPr lang="th-TH" dirty="0" smtClean="0"/>
              <a:t>แต่เซลล์จะหลุดออกจากกันอีกครั้ง เมื่อพืชเจริญเติบโต</a:t>
            </a:r>
          </a:p>
          <a:p>
            <a:r>
              <a:rPr lang="th-TH" dirty="0" smtClean="0"/>
              <a:t>มีประโยชน์ในอุตสาหกรรมอาหาร ใช้ทำ </a:t>
            </a:r>
            <a:r>
              <a:rPr lang="en-US" dirty="0" smtClean="0"/>
              <a:t>jellies </a:t>
            </a:r>
            <a:r>
              <a:rPr lang="th-TH" dirty="0" smtClean="0"/>
              <a:t>และ </a:t>
            </a:r>
            <a:r>
              <a:rPr lang="en-US" dirty="0" smtClean="0"/>
              <a:t>jams</a:t>
            </a:r>
            <a:endParaRPr lang="th-TH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ยึดเนื้อหา 3" descr="Untitled-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9739"/>
            <a:ext cx="6202351" cy="513376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Cell Wall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ผนังเซลล์ทำให้เซลล์พืชมีความแข็งแรงเชิงกล</a:t>
            </a:r>
          </a:p>
          <a:p>
            <a:r>
              <a:rPr lang="th-TH" dirty="0" smtClean="0"/>
              <a:t>ทำให้เซลล์มีปริมาตรจำกัด</a:t>
            </a:r>
          </a:p>
          <a:p>
            <a:r>
              <a:rPr lang="th-TH" dirty="0" smtClean="0"/>
              <a:t>น้ำที่เข้าสู่เซลล์ ทำให้เซลล์</a:t>
            </a:r>
            <a:r>
              <a:rPr lang="th-TH" dirty="0" err="1" smtClean="0"/>
              <a:t>เมมเบ</a:t>
            </a:r>
            <a:r>
              <a:rPr lang="th-TH" dirty="0" smtClean="0"/>
              <a:t>รนเบียดติดกับผนังเซลล์ด้านใน ช่วยสร้างความมั่นคงแข็งแรง</a:t>
            </a:r>
          </a:p>
          <a:p>
            <a:r>
              <a:rPr lang="th-TH" dirty="0" smtClean="0"/>
              <a:t>ผนังเซลล์มีโครงสร้างสลับซับซ้อน ในพืช </a:t>
            </a:r>
            <a:r>
              <a:rPr lang="en-US" i="1" dirty="0" smtClean="0"/>
              <a:t>Arabidopsis</a:t>
            </a:r>
            <a:r>
              <a:rPr lang="en-US" dirty="0" smtClean="0"/>
              <a:t> </a:t>
            </a:r>
            <a:r>
              <a:rPr lang="th-TH" dirty="0" smtClean="0"/>
              <a:t>มียีนกว่า 1,000 ยีน เกี่ยวข้องกับการสร้างผนังเซลล์</a:t>
            </a:r>
          </a:p>
          <a:p>
            <a:r>
              <a:rPr lang="th-TH" dirty="0" smtClean="0"/>
              <a:t>ผนังเซลล์ยังช่วยป้องกันการทำลายของเชื้อโรค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ผนังเซลล์ประกอบด้วยคาร์โบไฮเดรตกับโปรตีน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พืชชั้นสูง ผนังเซลล์ประกอบด้วย </a:t>
            </a:r>
            <a:r>
              <a:rPr lang="en-US" dirty="0" smtClean="0"/>
              <a:t>90% </a:t>
            </a:r>
            <a:r>
              <a:rPr lang="th-TH" dirty="0" smtClean="0"/>
              <a:t>คาร์โบไฮเดรต </a:t>
            </a:r>
            <a:r>
              <a:rPr lang="en-US" dirty="0" smtClean="0"/>
              <a:t>10% </a:t>
            </a:r>
            <a:r>
              <a:rPr lang="th-TH" dirty="0" smtClean="0"/>
              <a:t>โปรตีน</a:t>
            </a:r>
          </a:p>
          <a:p>
            <a:r>
              <a:rPr lang="th-TH" dirty="0" smtClean="0"/>
              <a:t>คาร์โบไฮเดรตหลักคือ เซลลูโลส </a:t>
            </a:r>
            <a:r>
              <a:rPr lang="en-US" dirty="0" smtClean="0"/>
              <a:t>(cellulose)</a:t>
            </a:r>
          </a:p>
          <a:p>
            <a:r>
              <a:rPr lang="th-TH" dirty="0" smtClean="0"/>
              <a:t>เซลลูโลสเป็นโพลิ</a:t>
            </a:r>
            <a:r>
              <a:rPr lang="th-TH" dirty="0" err="1" smtClean="0"/>
              <a:t>เมอร์</a:t>
            </a:r>
            <a:r>
              <a:rPr lang="th-TH" dirty="0" smtClean="0"/>
              <a:t> ประกอบด้วย </a:t>
            </a:r>
            <a:r>
              <a:rPr lang="en-US" dirty="0" smtClean="0"/>
              <a:t>D-glucose </a:t>
            </a:r>
            <a:r>
              <a:rPr lang="th-TH" dirty="0" smtClean="0"/>
              <a:t>มาต่อกัน ไม่มีกิ่ง</a:t>
            </a:r>
          </a:p>
          <a:p>
            <a:r>
              <a:rPr lang="th-TH" dirty="0" smtClean="0"/>
              <a:t>ต่อกันด้วยพันธะ </a:t>
            </a:r>
            <a:r>
              <a:rPr lang="el-GR" dirty="0" smtClean="0"/>
              <a:t>β</a:t>
            </a:r>
            <a:r>
              <a:rPr lang="th-TH" dirty="0" smtClean="0"/>
              <a:t>-</a:t>
            </a:r>
            <a:r>
              <a:rPr lang="en-US" dirty="0" smtClean="0"/>
              <a:t>1</a:t>
            </a:r>
            <a:r>
              <a:rPr lang="th-TH" dirty="0" smtClean="0"/>
              <a:t>,</a:t>
            </a:r>
            <a:r>
              <a:rPr lang="en-US" dirty="0" smtClean="0"/>
              <a:t>4 </a:t>
            </a:r>
            <a:r>
              <a:rPr lang="en-US" dirty="0" err="1" smtClean="0"/>
              <a:t>glycosidic</a:t>
            </a:r>
            <a:endParaRPr lang="en-US" dirty="0" smtClean="0"/>
          </a:p>
          <a:p>
            <a:r>
              <a:rPr lang="th-TH" dirty="0" smtClean="0"/>
              <a:t>กลูโคสแต่ละหน่วยจะหมุน 180° เทียบกับหน่วยข้าง ๆ ทำให้เป็นเส้นตรง</a:t>
            </a:r>
          </a:p>
          <a:p>
            <a:r>
              <a:rPr lang="th-TH" dirty="0" smtClean="0"/>
              <a:t>เซลลูโลส 1 โมเลกุลอาจจะประกอบด้วยกลูโคส 2,000-25,000 หน่วย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Cellulose</a:t>
            </a:r>
            <a:endParaRPr lang="th-TH" dirty="0"/>
          </a:p>
        </p:txBody>
      </p:sp>
      <p:pic>
        <p:nvPicPr>
          <p:cNvPr id="4" name="ตัวยึดเนื้อหา 3" descr="Untitled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66238"/>
            <a:ext cx="8229600" cy="260001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microfibril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ห่างกันราว ๆ 36 โมเลกุลของกลูโคส จะมีพันธะไฮโดรเจนเชื่อมระหว่างสายเซลลูโลส เกิดเป็นโครงผลึก (</a:t>
            </a:r>
            <a:r>
              <a:rPr lang="en-US" dirty="0" smtClean="0"/>
              <a:t>crystalline lattice structure) </a:t>
            </a:r>
            <a:r>
              <a:rPr lang="th-TH" dirty="0" smtClean="0"/>
              <a:t>เรียกว่า </a:t>
            </a:r>
            <a:r>
              <a:rPr lang="en-US" dirty="0" err="1" smtClean="0"/>
              <a:t>microfibril</a:t>
            </a:r>
            <a:endParaRPr lang="en-US" dirty="0" smtClean="0"/>
          </a:p>
          <a:p>
            <a:r>
              <a:rPr lang="th-TH" dirty="0" smtClean="0"/>
              <a:t>น้ำซึมผ่านไม่ได้ </a:t>
            </a:r>
            <a:r>
              <a:rPr lang="en-US" dirty="0" smtClean="0"/>
              <a:t>(impermeable)</a:t>
            </a:r>
          </a:p>
          <a:p>
            <a:r>
              <a:rPr lang="th-TH" dirty="0" smtClean="0"/>
              <a:t>มีความทนต่อแรงดึงมาก </a:t>
            </a:r>
            <a:r>
              <a:rPr lang="en-US" dirty="0" smtClean="0"/>
              <a:t>(tensile strength)</a:t>
            </a:r>
          </a:p>
          <a:p>
            <a:r>
              <a:rPr lang="th-TH" dirty="0" smtClean="0"/>
              <a:t>ทนต่อการย่อยสลายทางเคมีและชีวภาพ ยากต่อการ </a:t>
            </a:r>
            <a:r>
              <a:rPr lang="en-US" dirty="0" smtClean="0"/>
              <a:t>hydrolyze</a:t>
            </a:r>
          </a:p>
          <a:p>
            <a:r>
              <a:rPr lang="th-TH" dirty="0" smtClean="0"/>
              <a:t>แบคทีเรียและราหลายชนิดสร้างเอนไซม์ย่อยได้ </a:t>
            </a:r>
            <a:r>
              <a:rPr lang="en-US" dirty="0" smtClean="0"/>
              <a:t>(</a:t>
            </a:r>
            <a:r>
              <a:rPr lang="en-US" dirty="0" err="1" smtClean="0"/>
              <a:t>cellulase</a:t>
            </a:r>
            <a:r>
              <a:rPr lang="en-US" dirty="0" smtClean="0"/>
              <a:t>)</a:t>
            </a:r>
            <a:endParaRPr lang="th-TH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Hemicelluloses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dirty="0" smtClean="0"/>
              <a:t>เป็นองค์ประกอบสำคัญของผนังเซลล์</a:t>
            </a:r>
          </a:p>
          <a:p>
            <a:r>
              <a:rPr lang="th-TH" dirty="0" smtClean="0"/>
              <a:t>นิยามว่า คือ </a:t>
            </a:r>
            <a:r>
              <a:rPr lang="en-US" dirty="0" smtClean="0"/>
              <a:t>polysaccharides </a:t>
            </a:r>
            <a:r>
              <a:rPr lang="th-TH" dirty="0" smtClean="0"/>
              <a:t>ที่สกัดออกมาได้ด้วย </a:t>
            </a:r>
            <a:r>
              <a:rPr lang="en-US" dirty="0" smtClean="0"/>
              <a:t>alkaline solution</a:t>
            </a:r>
          </a:p>
          <a:p>
            <a:r>
              <a:rPr lang="th-TH" dirty="0" smtClean="0"/>
              <a:t>ตั้งชื่อว่า </a:t>
            </a:r>
            <a:r>
              <a:rPr lang="en-US" dirty="0" err="1" smtClean="0"/>
              <a:t>hemicellulose</a:t>
            </a:r>
            <a:r>
              <a:rPr lang="en-US" dirty="0" smtClean="0"/>
              <a:t> </a:t>
            </a:r>
            <a:r>
              <a:rPr lang="th-TH" dirty="0" smtClean="0"/>
              <a:t>เพราะเชื่อว่าเป็นสารตั้งต้นในการสังเคราะห์เซลลูโลส (เป็นความเชื่อที่ผิด)</a:t>
            </a:r>
          </a:p>
          <a:p>
            <a:r>
              <a:rPr lang="th-TH" dirty="0" smtClean="0"/>
              <a:t>ประกอบด้วย </a:t>
            </a:r>
            <a:r>
              <a:rPr lang="en-US" dirty="0" smtClean="0"/>
              <a:t>polysaccharides </a:t>
            </a:r>
            <a:r>
              <a:rPr lang="th-TH" dirty="0" smtClean="0"/>
              <a:t>หลายชนิด นอกจาก </a:t>
            </a:r>
            <a:r>
              <a:rPr lang="en-US" dirty="0" smtClean="0"/>
              <a:t>D-glucose </a:t>
            </a:r>
            <a:r>
              <a:rPr lang="th-TH" dirty="0" smtClean="0"/>
              <a:t>แล้วยังมีคาร์โบไฮเดรตชนิดอื่นอยู่ด้วย เช่น </a:t>
            </a:r>
            <a:r>
              <a:rPr lang="en-US" dirty="0" smtClean="0"/>
              <a:t>D-mannose, D-</a:t>
            </a:r>
            <a:r>
              <a:rPr lang="en-US" dirty="0" err="1" smtClean="0"/>
              <a:t>galactose</a:t>
            </a:r>
            <a:r>
              <a:rPr lang="en-US" dirty="0" smtClean="0"/>
              <a:t>, D-</a:t>
            </a:r>
            <a:r>
              <a:rPr lang="en-US" dirty="0" err="1" smtClean="0"/>
              <a:t>fucose</a:t>
            </a:r>
            <a:r>
              <a:rPr lang="en-US" dirty="0" smtClean="0"/>
              <a:t>, D-</a:t>
            </a:r>
            <a:r>
              <a:rPr lang="en-US" dirty="0" err="1" smtClean="0"/>
              <a:t>xylose</a:t>
            </a:r>
            <a:r>
              <a:rPr lang="en-US" dirty="0" smtClean="0"/>
              <a:t>, L-</a:t>
            </a:r>
            <a:r>
              <a:rPr lang="en-US" dirty="0" err="1" smtClean="0"/>
              <a:t>arabinose</a:t>
            </a:r>
            <a:endParaRPr lang="th-TH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Xyloglucan</a:t>
            </a:r>
            <a:r>
              <a:rPr lang="en-US" dirty="0" smtClean="0"/>
              <a:t> (</a:t>
            </a:r>
            <a:r>
              <a:rPr lang="en-US" dirty="0" err="1" smtClean="0"/>
              <a:t>Hemicellulose</a:t>
            </a:r>
            <a:r>
              <a:rPr lang="en-US" dirty="0" smtClean="0"/>
              <a:t>)</a:t>
            </a:r>
            <a:endParaRPr lang="th-TH" dirty="0"/>
          </a:p>
        </p:txBody>
      </p:sp>
      <p:pic>
        <p:nvPicPr>
          <p:cNvPr id="4" name="ตัวยึดเนื้อหา 3" descr="Untitled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48956"/>
            <a:ext cx="8229600" cy="343457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Pectin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เป็นองค์ประกอบที่สำคัญอีกอย่างของผนังเซลล์</a:t>
            </a:r>
          </a:p>
          <a:p>
            <a:r>
              <a:rPr lang="th-TH" dirty="0" smtClean="0"/>
              <a:t>ประกอบด้วยของผสมโพลิ</a:t>
            </a:r>
            <a:r>
              <a:rPr lang="th-TH" dirty="0" err="1" smtClean="0"/>
              <a:t>เมอร์</a:t>
            </a:r>
            <a:r>
              <a:rPr lang="th-TH" dirty="0" smtClean="0"/>
              <a:t>ของกรดน้ำตาล </a:t>
            </a:r>
            <a:r>
              <a:rPr lang="en-US" dirty="0" smtClean="0"/>
              <a:t>(sugar acids)</a:t>
            </a:r>
          </a:p>
          <a:p>
            <a:r>
              <a:rPr lang="th-TH" dirty="0" smtClean="0"/>
              <a:t>เช่น </a:t>
            </a:r>
            <a:r>
              <a:rPr lang="en-US" dirty="0" smtClean="0"/>
              <a:t>D-</a:t>
            </a:r>
            <a:r>
              <a:rPr lang="en-US" dirty="0" err="1" smtClean="0"/>
              <a:t>galacturonic</a:t>
            </a:r>
            <a:r>
              <a:rPr lang="en-US" dirty="0" smtClean="0"/>
              <a:t> acid </a:t>
            </a:r>
            <a:r>
              <a:rPr lang="th-TH" dirty="0" smtClean="0"/>
              <a:t>เชื่อมต่อกันด้วยพันธะ </a:t>
            </a:r>
            <a:r>
              <a:rPr lang="el-GR" dirty="0" smtClean="0">
                <a:latin typeface="Times New Roman"/>
                <a:cs typeface="Times New Roman"/>
              </a:rPr>
              <a:t>α</a:t>
            </a:r>
            <a:r>
              <a:rPr lang="th-TH" dirty="0" smtClean="0">
                <a:latin typeface="Times New Roman"/>
                <a:cs typeface="Times New Roman"/>
              </a:rPr>
              <a:t>-1,4-</a:t>
            </a:r>
            <a:r>
              <a:rPr lang="en-US" dirty="0" err="1" smtClean="0">
                <a:latin typeface="Times New Roman"/>
                <a:cs typeface="Times New Roman"/>
              </a:rPr>
              <a:t>glycosidic</a:t>
            </a:r>
            <a:endParaRPr lang="en-US" dirty="0" smtClean="0">
              <a:latin typeface="Times New Roman"/>
              <a:cs typeface="Times New Roman"/>
            </a:endParaRPr>
          </a:p>
          <a:p>
            <a:r>
              <a:rPr lang="th-TH" dirty="0" smtClean="0">
                <a:latin typeface="Times New Roman"/>
              </a:rPr>
              <a:t>บางครั้งหมู่ </a:t>
            </a:r>
            <a:r>
              <a:rPr lang="en-US" dirty="0" smtClean="0">
                <a:latin typeface="Times New Roman"/>
              </a:rPr>
              <a:t>carboxyl </a:t>
            </a:r>
            <a:r>
              <a:rPr lang="th-TH" dirty="0" smtClean="0">
                <a:latin typeface="Times New Roman"/>
              </a:rPr>
              <a:t>ถูก </a:t>
            </a:r>
            <a:r>
              <a:rPr lang="en-US" dirty="0" err="1" smtClean="0">
                <a:latin typeface="Times New Roman"/>
              </a:rPr>
              <a:t>esterified</a:t>
            </a:r>
            <a:r>
              <a:rPr lang="en-US" dirty="0" smtClean="0">
                <a:latin typeface="Times New Roman"/>
              </a:rPr>
              <a:t> </a:t>
            </a:r>
            <a:r>
              <a:rPr lang="th-TH" dirty="0" smtClean="0">
                <a:latin typeface="Times New Roman"/>
              </a:rPr>
              <a:t>ด้วยหมู่ </a:t>
            </a:r>
            <a:r>
              <a:rPr lang="en-US" dirty="0" smtClean="0">
                <a:latin typeface="Times New Roman"/>
              </a:rPr>
              <a:t>methyl</a:t>
            </a:r>
          </a:p>
          <a:p>
            <a:r>
              <a:rPr lang="th-TH" dirty="0" smtClean="0"/>
              <a:t>หมู่</a:t>
            </a:r>
            <a:r>
              <a:rPr lang="th-TH" dirty="0" err="1" smtClean="0"/>
              <a:t>คาร์</a:t>
            </a:r>
            <a:r>
              <a:rPr lang="th-TH" dirty="0" smtClean="0"/>
              <a:t>บอก</a:t>
            </a:r>
            <a:r>
              <a:rPr lang="th-TH" dirty="0" err="1" smtClean="0"/>
              <a:t>ซิล</a:t>
            </a:r>
            <a:r>
              <a:rPr lang="th-TH" dirty="0" smtClean="0"/>
              <a:t>อิสระของสายที่อยู่ข้าง ๆ กัน </a:t>
            </a:r>
            <a:r>
              <a:rPr lang="en-US" dirty="0" smtClean="0"/>
              <a:t>(adjacent chain) </a:t>
            </a:r>
            <a:r>
              <a:rPr lang="th-TH" dirty="0" smtClean="0"/>
              <a:t>ถูกเชื่อมกันด้วย </a:t>
            </a:r>
            <a:r>
              <a:rPr lang="en-US" dirty="0" smtClean="0"/>
              <a:t>Ca</a:t>
            </a:r>
            <a:r>
              <a:rPr lang="en-US" baseline="30000" dirty="0" smtClean="0"/>
              <a:t>++</a:t>
            </a:r>
            <a:r>
              <a:rPr lang="th-TH" dirty="0" smtClean="0"/>
              <a:t> </a:t>
            </a:r>
            <a:r>
              <a:rPr lang="th-TH" dirty="0" smtClean="0"/>
              <a:t>และ</a:t>
            </a:r>
            <a:r>
              <a:rPr lang="en-US" baseline="30000" dirty="0" smtClean="0"/>
              <a:t> </a:t>
            </a:r>
            <a:r>
              <a:rPr lang="en-US" dirty="0" smtClean="0"/>
              <a:t>Mg</a:t>
            </a:r>
            <a:r>
              <a:rPr lang="en-US" baseline="30000" dirty="0" smtClean="0"/>
              <a:t>++ </a:t>
            </a:r>
            <a:endParaRPr lang="th-TH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Poly-</a:t>
            </a:r>
            <a:r>
              <a:rPr lang="el-GR" dirty="0" smtClean="0">
                <a:latin typeface="Times New Roman"/>
                <a:cs typeface="Times New Roman"/>
              </a:rPr>
              <a:t>α</a:t>
            </a:r>
            <a:r>
              <a:rPr lang="en-US" dirty="0" smtClean="0">
                <a:latin typeface="Times New Roman"/>
                <a:cs typeface="Times New Roman"/>
              </a:rPr>
              <a:t>-1</a:t>
            </a:r>
            <a:r>
              <a:rPr lang="th-TH" dirty="0" smtClean="0">
                <a:latin typeface="Times New Roman"/>
                <a:cs typeface="Times New Roman"/>
              </a:rPr>
              <a:t>,4-</a:t>
            </a:r>
            <a:r>
              <a:rPr lang="en-US" dirty="0" smtClean="0">
                <a:latin typeface="Times New Roman"/>
                <a:cs typeface="Times New Roman"/>
              </a:rPr>
              <a:t>D-</a:t>
            </a:r>
            <a:r>
              <a:rPr lang="en-US" dirty="0" err="1" smtClean="0">
                <a:latin typeface="Times New Roman"/>
                <a:cs typeface="Times New Roman"/>
              </a:rPr>
              <a:t>Galacturonic</a:t>
            </a:r>
            <a:r>
              <a:rPr lang="en-US" dirty="0" smtClean="0">
                <a:latin typeface="Times New Roman"/>
                <a:cs typeface="Times New Roman"/>
              </a:rPr>
              <a:t> acid</a:t>
            </a:r>
            <a:endParaRPr lang="th-TH" dirty="0"/>
          </a:p>
        </p:txBody>
      </p:sp>
      <p:pic>
        <p:nvPicPr>
          <p:cNvPr id="4" name="ตัวยึดเนื้อหา 3" descr="Untitled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19087"/>
            <a:ext cx="8229600" cy="2294313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ปลายสุด">
  <a:themeElements>
    <a:clrScheme name="ปลายสุด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ปลายสุด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ปลายสุด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88</TotalTime>
  <Words>427</Words>
  <Application>Microsoft Office PowerPoint</Application>
  <PresentationFormat>นำเสนอทางหน้าจอ (16:9)</PresentationFormat>
  <Paragraphs>42</Paragraphs>
  <Slides>12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12</vt:i4>
      </vt:variant>
    </vt:vector>
  </HeadingPairs>
  <TitlesOfParts>
    <vt:vector size="13" baseType="lpstr">
      <vt:lpstr>ปลายสุด</vt:lpstr>
      <vt:lpstr>Plant biochemistry</vt:lpstr>
      <vt:lpstr>Plant Cell Wall</vt:lpstr>
      <vt:lpstr>ผนังเซลล์ประกอบด้วยคาร์โบไฮเดรตกับโปรตีน</vt:lpstr>
      <vt:lpstr>Cellulose</vt:lpstr>
      <vt:lpstr>microfibril</vt:lpstr>
      <vt:lpstr>Hemicelluloses</vt:lpstr>
      <vt:lpstr>Xyloglucan (Hemicellulose)</vt:lpstr>
      <vt:lpstr>Pectin</vt:lpstr>
      <vt:lpstr>Poly-α-1,4-D-Galacturonic acid</vt:lpstr>
      <vt:lpstr>ภาพนิ่ง 10</vt:lpstr>
      <vt:lpstr> </vt:lpstr>
      <vt:lpstr>ภาพนิ่ง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biochemistry</dc:title>
  <dc:creator>PC</dc:creator>
  <cp:lastModifiedBy>PC</cp:lastModifiedBy>
  <cp:revision>23</cp:revision>
  <dcterms:created xsi:type="dcterms:W3CDTF">2020-07-21T15:28:32Z</dcterms:created>
  <dcterms:modified xsi:type="dcterms:W3CDTF">2020-07-22T00:19:49Z</dcterms:modified>
</cp:coreProperties>
</file>